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gif" ContentType="image/gi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8"/>
  </p:handoutMasterIdLst>
  <p:sldIdLst>
    <p:sldId id="256" r:id="rId3"/>
    <p:sldId id="1232" r:id="rId5"/>
    <p:sldId id="1233" r:id="rId6"/>
    <p:sldId id="1234" r:id="rId7"/>
    <p:sldId id="1235" r:id="rId8"/>
    <p:sldId id="1236" r:id="rId9"/>
    <p:sldId id="1237" r:id="rId10"/>
    <p:sldId id="1238" r:id="rId11"/>
    <p:sldId id="1239" r:id="rId12"/>
    <p:sldId id="1240" r:id="rId13"/>
    <p:sldId id="1241" r:id="rId14"/>
    <p:sldId id="1304" r:id="rId15"/>
    <p:sldId id="1303" r:id="rId16"/>
    <p:sldId id="1305" r:id="rId17"/>
    <p:sldId id="1242" r:id="rId18"/>
    <p:sldId id="1243" r:id="rId19"/>
    <p:sldId id="1244" r:id="rId20"/>
    <p:sldId id="1306" r:id="rId21"/>
    <p:sldId id="1245" r:id="rId22"/>
    <p:sldId id="1246" r:id="rId23"/>
    <p:sldId id="1247" r:id="rId24"/>
    <p:sldId id="1248" r:id="rId25"/>
    <p:sldId id="1249" r:id="rId26"/>
    <p:sldId id="1250" r:id="rId27"/>
    <p:sldId id="1307" r:id="rId28"/>
    <p:sldId id="1251" r:id="rId29"/>
    <p:sldId id="1253" r:id="rId30"/>
    <p:sldId id="1254" r:id="rId31"/>
    <p:sldId id="1255" r:id="rId32"/>
    <p:sldId id="1257" r:id="rId33"/>
    <p:sldId id="1258" r:id="rId34"/>
    <p:sldId id="1259" r:id="rId35"/>
    <p:sldId id="1260" r:id="rId36"/>
    <p:sldId id="1261" r:id="rId37"/>
    <p:sldId id="1262" r:id="rId38"/>
    <p:sldId id="1263" r:id="rId39"/>
    <p:sldId id="1264" r:id="rId40"/>
    <p:sldId id="1308" r:id="rId41"/>
    <p:sldId id="1309" r:id="rId42"/>
    <p:sldId id="1265" r:id="rId43"/>
    <p:sldId id="1414" r:id="rId44"/>
    <p:sldId id="1415" r:id="rId45"/>
    <p:sldId id="1481" r:id="rId46"/>
    <p:sldId id="1482" r:id="rId47"/>
    <p:sldId id="1416" r:id="rId48"/>
    <p:sldId id="1417" r:id="rId49"/>
    <p:sldId id="1418" r:id="rId50"/>
    <p:sldId id="1419" r:id="rId51"/>
    <p:sldId id="1420" r:id="rId52"/>
    <p:sldId id="1421" r:id="rId53"/>
    <p:sldId id="1423" r:id="rId54"/>
    <p:sldId id="1266" r:id="rId55"/>
    <p:sldId id="1310" r:id="rId56"/>
    <p:sldId id="1311" r:id="rId57"/>
    <p:sldId id="1267" r:id="rId58"/>
    <p:sldId id="1312" r:id="rId59"/>
    <p:sldId id="1268" r:id="rId60"/>
    <p:sldId id="1313" r:id="rId61"/>
    <p:sldId id="1314" r:id="rId62"/>
    <p:sldId id="1315" r:id="rId63"/>
    <p:sldId id="1269" r:id="rId64"/>
    <p:sldId id="1316" r:id="rId65"/>
    <p:sldId id="1317" r:id="rId66"/>
    <p:sldId id="1270" r:id="rId67"/>
    <p:sldId id="1271" r:id="rId68"/>
    <p:sldId id="1272" r:id="rId69"/>
    <p:sldId id="1273" r:id="rId70"/>
    <p:sldId id="1274" r:id="rId71"/>
    <p:sldId id="1275" r:id="rId72"/>
    <p:sldId id="1276" r:id="rId73"/>
    <p:sldId id="1277" r:id="rId74"/>
    <p:sldId id="1278" r:id="rId75"/>
    <p:sldId id="1279" r:id="rId76"/>
    <p:sldId id="1280" r:id="rId77"/>
    <p:sldId id="1281" r:id="rId78"/>
    <p:sldId id="1282" r:id="rId79"/>
    <p:sldId id="1283" r:id="rId80"/>
    <p:sldId id="1284" r:id="rId81"/>
    <p:sldId id="1285" r:id="rId82"/>
    <p:sldId id="1286" r:id="rId83"/>
    <p:sldId id="1483" r:id="rId84"/>
    <p:sldId id="1484" r:id="rId85"/>
    <p:sldId id="1485" r:id="rId86"/>
    <p:sldId id="1371" r:id="rId87"/>
    <p:sldId id="1372" r:id="rId88"/>
    <p:sldId id="1373" r:id="rId89"/>
    <p:sldId id="1374" r:id="rId90"/>
    <p:sldId id="1375" r:id="rId91"/>
    <p:sldId id="1376" r:id="rId92"/>
    <p:sldId id="1377" r:id="rId93"/>
    <p:sldId id="1379" r:id="rId94"/>
    <p:sldId id="1380" r:id="rId95"/>
    <p:sldId id="1381" r:id="rId96"/>
    <p:sldId id="1388" r:id="rId97"/>
    <p:sldId id="1287" r:id="rId98"/>
    <p:sldId id="1393" r:id="rId99"/>
    <p:sldId id="1550" r:id="rId100"/>
    <p:sldId id="1293" r:id="rId101"/>
    <p:sldId id="1294" r:id="rId102"/>
    <p:sldId id="1551" r:id="rId103"/>
    <p:sldId id="1394" r:id="rId104"/>
    <p:sldId id="1395" r:id="rId105"/>
    <p:sldId id="1567" r:id="rId106"/>
    <p:sldId id="1568" r:id="rId107"/>
    <p:sldId id="1569" r:id="rId108"/>
    <p:sldId id="1570" r:id="rId109"/>
    <p:sldId id="1571" r:id="rId110"/>
    <p:sldId id="1572" r:id="rId111"/>
    <p:sldId id="1584" r:id="rId112"/>
    <p:sldId id="1585" r:id="rId113"/>
    <p:sldId id="1586" r:id="rId114"/>
    <p:sldId id="1396" r:id="rId115"/>
    <p:sldId id="1397" r:id="rId116"/>
    <p:sldId id="1398" r:id="rId117"/>
    <p:sldId id="1399" r:id="rId118"/>
    <p:sldId id="1400" r:id="rId119"/>
    <p:sldId id="1401" r:id="rId120"/>
    <p:sldId id="1402" r:id="rId121"/>
    <p:sldId id="1403" r:id="rId122"/>
    <p:sldId id="1404" r:id="rId123"/>
    <p:sldId id="1405" r:id="rId124"/>
    <p:sldId id="1406" r:id="rId125"/>
    <p:sldId id="1598" r:id="rId126"/>
    <p:sldId id="1599" r:id="rId127"/>
  </p:sldIdLst>
  <p:sldSz cx="9144000" cy="5144135" type="screen16x9"/>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100" b="1" i="0" u="none" kern="1200" baseline="0">
        <a:solidFill>
          <a:schemeClr val="bg2"/>
        </a:solidFill>
        <a:latin typeface="Trebuchet MS" panose="020B0603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cchen" initials="q"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89291"/>
    <a:srgbClr val="98200F"/>
    <a:srgbClr val="FCAD36"/>
    <a:srgbClr val="0000FF"/>
    <a:srgbClr val="33CCFF"/>
    <a:srgbClr val="00CC00"/>
    <a:srgbClr val="1552D1"/>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47"/>
    <p:restoredTop sz="95165"/>
  </p:normalViewPr>
  <p:slideViewPr>
    <p:cSldViewPr showGuides="1">
      <p:cViewPr varScale="1">
        <p:scale>
          <a:sx n="117" d="100"/>
          <a:sy n="117" d="100"/>
        </p:scale>
        <p:origin x="1446" y="108"/>
      </p:cViewPr>
      <p:guideLst>
        <p:guide orient="horz" pos="1566"/>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commentAuthors" Target="commentAuthors.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10.xml"/><Relationship Id="rId129" Type="http://schemas.openxmlformats.org/officeDocument/2006/relationships/presProps" Target="presProps.xml"/><Relationship Id="rId128" Type="http://schemas.openxmlformats.org/officeDocument/2006/relationships/handoutMaster" Target="handoutMasters/handoutMaster1.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04T20:42:09.996" idx="1">
    <p:pos x="3930" y="469"/>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985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9859"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9860"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9861"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353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3539"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Rot="1" noTextEdit="1"/>
          </p:cNvSpPr>
          <p:nvPr>
            <p:ph type="sldImg" idx="2"/>
          </p:nvPr>
        </p:nvSpPr>
        <p:spPr>
          <a:xfrm>
            <a:off x="381533" y="685800"/>
            <a:ext cx="6094934" cy="3429000"/>
          </a:xfrm>
          <a:prstGeom prst="rect">
            <a:avLst/>
          </a:prstGeom>
          <a:noFill/>
          <a:ln w="9525" cap="flat" cmpd="sng">
            <a:solidFill>
              <a:srgbClr val="000000"/>
            </a:solidFill>
            <a:prstDash val="solid"/>
            <a:miter/>
            <a:headEnd type="none" w="med" len="med"/>
            <a:tailEnd type="none" w="med" len="med"/>
          </a:ln>
        </p:spPr>
      </p:sp>
      <p:sp>
        <p:nvSpPr>
          <p:cNvPr id="193541"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3542"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3543"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MIT</a:t>
            </a:r>
            <a:r>
              <a:rPr lang="zh-CN" altLang="en-US"/>
              <a:t>：麻省理工学院</a:t>
            </a:r>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buNone/>
            </a:pPr>
            <a:fld id="{9A0DB2DC-4C9A-4742-B13C-FB6460FD3503}" type="slidenum">
              <a:rPr lang="en-US" altLang="zh-CN" sz="1200" b="0" dirty="0">
                <a:solidFill>
                  <a:schemeClr val="tx1"/>
                </a:solidFill>
                <a:latin typeface="Arial" panose="020B0604020202020204" pitchFamily="34" charset="0"/>
              </a:rPr>
            </a:fld>
            <a:endParaRPr lang="en-US" altLang="zh-CN" sz="1200" b="0" dirty="0">
              <a:solidFill>
                <a:schemeClr val="tx1"/>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Line 2"/>
          <p:cNvSpPr/>
          <p:nvPr/>
        </p:nvSpPr>
        <p:spPr>
          <a:xfrm>
            <a:off x="7315200" y="800240"/>
            <a:ext cx="0" cy="3372440"/>
          </a:xfrm>
          <a:prstGeom prst="line">
            <a:avLst/>
          </a:prstGeom>
          <a:ln w="9525" cap="flat" cmpd="sng">
            <a:solidFill>
              <a:schemeClr val="tx1"/>
            </a:solidFill>
            <a:prstDash val="solid"/>
            <a:headEnd type="none" w="med" len="med"/>
            <a:tailEnd type="none" w="med" len="med"/>
          </a:ln>
        </p:spPr>
      </p:sp>
      <p:grpSp>
        <p:nvGrpSpPr>
          <p:cNvPr id="2051" name="Group 8"/>
          <p:cNvGrpSpPr/>
          <p:nvPr/>
        </p:nvGrpSpPr>
        <p:grpSpPr>
          <a:xfrm>
            <a:off x="7493000" y="2244721"/>
            <a:ext cx="1338263" cy="1642159"/>
            <a:chOff x="4704" y="1885"/>
            <a:chExt cx="843" cy="1379"/>
          </a:xfrm>
        </p:grpSpPr>
        <p:sp>
          <p:nvSpPr>
            <p:cNvPr id="39" name="Oval 9"/>
            <p:cNvSpPr>
              <a:spLocks noChangeArrowheads="1"/>
            </p:cNvSpPr>
            <p:nvPr/>
          </p:nvSpPr>
          <p:spPr bwMode="auto">
            <a:xfrm>
              <a:off x="4704" y="1885"/>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0" name="Oval 10"/>
            <p:cNvSpPr>
              <a:spLocks noChangeArrowheads="1"/>
            </p:cNvSpPr>
            <p:nvPr/>
          </p:nvSpPr>
          <p:spPr bwMode="auto">
            <a:xfrm>
              <a:off x="4883" y="1885"/>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1" name="Oval 11"/>
            <p:cNvSpPr>
              <a:spLocks noChangeArrowheads="1"/>
            </p:cNvSpPr>
            <p:nvPr/>
          </p:nvSpPr>
          <p:spPr bwMode="auto">
            <a:xfrm>
              <a:off x="5062" y="1885"/>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2" name="Oval 12"/>
            <p:cNvSpPr>
              <a:spLocks noChangeArrowheads="1"/>
            </p:cNvSpPr>
            <p:nvPr/>
          </p:nvSpPr>
          <p:spPr bwMode="auto">
            <a:xfrm>
              <a:off x="4704" y="2064"/>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3" name="Oval 13"/>
            <p:cNvSpPr>
              <a:spLocks noChangeArrowheads="1"/>
            </p:cNvSpPr>
            <p:nvPr/>
          </p:nvSpPr>
          <p:spPr bwMode="auto">
            <a:xfrm>
              <a:off x="4883" y="2064"/>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4" name="Oval 14"/>
            <p:cNvSpPr>
              <a:spLocks noChangeArrowheads="1"/>
            </p:cNvSpPr>
            <p:nvPr/>
          </p:nvSpPr>
          <p:spPr bwMode="auto">
            <a:xfrm>
              <a:off x="5062" y="2064"/>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5" name="Oval 15"/>
            <p:cNvSpPr>
              <a:spLocks noChangeArrowheads="1"/>
            </p:cNvSpPr>
            <p:nvPr/>
          </p:nvSpPr>
          <p:spPr bwMode="auto">
            <a:xfrm>
              <a:off x="5241" y="2064"/>
              <a:ext cx="127" cy="127"/>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6" name="Oval 16"/>
            <p:cNvSpPr>
              <a:spLocks noChangeArrowheads="1"/>
            </p:cNvSpPr>
            <p:nvPr/>
          </p:nvSpPr>
          <p:spPr bwMode="auto">
            <a:xfrm>
              <a:off x="4704" y="2243"/>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7" name="Oval 17"/>
            <p:cNvSpPr>
              <a:spLocks noChangeArrowheads="1"/>
            </p:cNvSpPr>
            <p:nvPr/>
          </p:nvSpPr>
          <p:spPr bwMode="auto">
            <a:xfrm>
              <a:off x="4883" y="2243"/>
              <a:ext cx="127" cy="127"/>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8" name="Oval 18"/>
            <p:cNvSpPr>
              <a:spLocks noChangeArrowheads="1"/>
            </p:cNvSpPr>
            <p:nvPr/>
          </p:nvSpPr>
          <p:spPr bwMode="auto">
            <a:xfrm>
              <a:off x="5062" y="2243"/>
              <a:ext cx="127" cy="127"/>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49" name="Oval 19"/>
            <p:cNvSpPr>
              <a:spLocks noChangeArrowheads="1"/>
            </p:cNvSpPr>
            <p:nvPr/>
          </p:nvSpPr>
          <p:spPr bwMode="auto">
            <a:xfrm>
              <a:off x="5241" y="2243"/>
              <a:ext cx="127" cy="127"/>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0" name="Oval 20"/>
            <p:cNvSpPr>
              <a:spLocks noChangeArrowheads="1"/>
            </p:cNvSpPr>
            <p:nvPr/>
          </p:nvSpPr>
          <p:spPr bwMode="auto">
            <a:xfrm>
              <a:off x="5420" y="2243"/>
              <a:ext cx="127" cy="127"/>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1" name="Oval 21"/>
            <p:cNvSpPr>
              <a:spLocks noChangeArrowheads="1"/>
            </p:cNvSpPr>
            <p:nvPr/>
          </p:nvSpPr>
          <p:spPr bwMode="auto">
            <a:xfrm>
              <a:off x="4704" y="2421"/>
              <a:ext cx="127" cy="128"/>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2" name="Oval 22"/>
            <p:cNvSpPr>
              <a:spLocks noChangeArrowheads="1"/>
            </p:cNvSpPr>
            <p:nvPr/>
          </p:nvSpPr>
          <p:spPr bwMode="auto">
            <a:xfrm>
              <a:off x="4883" y="2421"/>
              <a:ext cx="127" cy="128"/>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3" name="Oval 23"/>
            <p:cNvSpPr>
              <a:spLocks noChangeArrowheads="1"/>
            </p:cNvSpPr>
            <p:nvPr/>
          </p:nvSpPr>
          <p:spPr bwMode="auto">
            <a:xfrm>
              <a:off x="5062" y="2421"/>
              <a:ext cx="127" cy="128"/>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4" name="Oval 24"/>
            <p:cNvSpPr>
              <a:spLocks noChangeArrowheads="1"/>
            </p:cNvSpPr>
            <p:nvPr/>
          </p:nvSpPr>
          <p:spPr bwMode="auto">
            <a:xfrm>
              <a:off x="5241" y="2421"/>
              <a:ext cx="127" cy="128"/>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5" name="Oval 25"/>
            <p:cNvSpPr>
              <a:spLocks noChangeArrowheads="1"/>
            </p:cNvSpPr>
            <p:nvPr/>
          </p:nvSpPr>
          <p:spPr bwMode="auto">
            <a:xfrm>
              <a:off x="4704" y="2600"/>
              <a:ext cx="127" cy="128"/>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6" name="Oval 26"/>
            <p:cNvSpPr>
              <a:spLocks noChangeArrowheads="1"/>
            </p:cNvSpPr>
            <p:nvPr/>
          </p:nvSpPr>
          <p:spPr bwMode="auto">
            <a:xfrm>
              <a:off x="4883" y="2600"/>
              <a:ext cx="127" cy="128"/>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7" name="Oval 27"/>
            <p:cNvSpPr>
              <a:spLocks noChangeArrowheads="1"/>
            </p:cNvSpPr>
            <p:nvPr/>
          </p:nvSpPr>
          <p:spPr bwMode="auto">
            <a:xfrm>
              <a:off x="5062" y="2600"/>
              <a:ext cx="127" cy="128"/>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8" name="Oval 28"/>
            <p:cNvSpPr>
              <a:spLocks noChangeArrowheads="1"/>
            </p:cNvSpPr>
            <p:nvPr/>
          </p:nvSpPr>
          <p:spPr bwMode="auto">
            <a:xfrm>
              <a:off x="5241" y="2600"/>
              <a:ext cx="127" cy="128"/>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59" name="Oval 29"/>
            <p:cNvSpPr>
              <a:spLocks noChangeArrowheads="1"/>
            </p:cNvSpPr>
            <p:nvPr/>
          </p:nvSpPr>
          <p:spPr bwMode="auto">
            <a:xfrm>
              <a:off x="5420" y="2600"/>
              <a:ext cx="127" cy="128"/>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0" name="Oval 30"/>
            <p:cNvSpPr>
              <a:spLocks noChangeArrowheads="1"/>
            </p:cNvSpPr>
            <p:nvPr/>
          </p:nvSpPr>
          <p:spPr bwMode="auto">
            <a:xfrm>
              <a:off x="4704" y="2779"/>
              <a:ext cx="127" cy="127"/>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1" name="Oval 31"/>
            <p:cNvSpPr>
              <a:spLocks noChangeArrowheads="1"/>
            </p:cNvSpPr>
            <p:nvPr/>
          </p:nvSpPr>
          <p:spPr bwMode="auto">
            <a:xfrm>
              <a:off x="4883" y="2779"/>
              <a:ext cx="127" cy="127"/>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2" name="Oval 32"/>
            <p:cNvSpPr>
              <a:spLocks noChangeArrowheads="1"/>
            </p:cNvSpPr>
            <p:nvPr/>
          </p:nvSpPr>
          <p:spPr bwMode="auto">
            <a:xfrm>
              <a:off x="5062" y="2779"/>
              <a:ext cx="127" cy="127"/>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3" name="Oval 33"/>
            <p:cNvSpPr>
              <a:spLocks noChangeArrowheads="1"/>
            </p:cNvSpPr>
            <p:nvPr/>
          </p:nvSpPr>
          <p:spPr bwMode="auto">
            <a:xfrm>
              <a:off x="5241" y="2779"/>
              <a:ext cx="127" cy="127"/>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4" name="Oval 34"/>
            <p:cNvSpPr>
              <a:spLocks noChangeArrowheads="1"/>
            </p:cNvSpPr>
            <p:nvPr/>
          </p:nvSpPr>
          <p:spPr bwMode="auto">
            <a:xfrm>
              <a:off x="4704" y="2958"/>
              <a:ext cx="127" cy="127"/>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5" name="Oval 35"/>
            <p:cNvSpPr>
              <a:spLocks noChangeArrowheads="1"/>
            </p:cNvSpPr>
            <p:nvPr/>
          </p:nvSpPr>
          <p:spPr bwMode="auto">
            <a:xfrm>
              <a:off x="4883" y="2958"/>
              <a:ext cx="127" cy="127"/>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6" name="Oval 36"/>
            <p:cNvSpPr>
              <a:spLocks noChangeArrowheads="1"/>
            </p:cNvSpPr>
            <p:nvPr/>
          </p:nvSpPr>
          <p:spPr bwMode="auto">
            <a:xfrm>
              <a:off x="5062" y="2958"/>
              <a:ext cx="127" cy="127"/>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7" name="Oval 37"/>
            <p:cNvSpPr>
              <a:spLocks noChangeArrowheads="1"/>
            </p:cNvSpPr>
            <p:nvPr/>
          </p:nvSpPr>
          <p:spPr bwMode="auto">
            <a:xfrm>
              <a:off x="5241" y="2958"/>
              <a:ext cx="127" cy="127"/>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8" name="Oval 38"/>
            <p:cNvSpPr>
              <a:spLocks noChangeArrowheads="1"/>
            </p:cNvSpPr>
            <p:nvPr/>
          </p:nvSpPr>
          <p:spPr bwMode="auto">
            <a:xfrm>
              <a:off x="4883" y="3137"/>
              <a:ext cx="127" cy="127"/>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69" name="Oval 39"/>
            <p:cNvSpPr>
              <a:spLocks noChangeArrowheads="1"/>
            </p:cNvSpPr>
            <p:nvPr/>
          </p:nvSpPr>
          <p:spPr bwMode="auto">
            <a:xfrm>
              <a:off x="5241" y="3137"/>
              <a:ext cx="127" cy="127"/>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grpSp>
      <p:sp>
        <p:nvSpPr>
          <p:cNvPr id="2052" name="Line 40"/>
          <p:cNvSpPr/>
          <p:nvPr/>
        </p:nvSpPr>
        <p:spPr>
          <a:xfrm>
            <a:off x="304800" y="2114920"/>
            <a:ext cx="8229600" cy="0"/>
          </a:xfrm>
          <a:prstGeom prst="line">
            <a:avLst/>
          </a:prstGeom>
          <a:ln w="6350" cap="flat" cmpd="sng">
            <a:solidFill>
              <a:schemeClr val="tx1"/>
            </a:solidFill>
            <a:prstDash val="solid"/>
            <a:headEnd type="none" w="med" len="med"/>
            <a:tailEnd type="none" w="med" len="med"/>
          </a:ln>
        </p:spPr>
      </p:sp>
      <p:sp>
        <p:nvSpPr>
          <p:cNvPr id="70659" name="Rectangle 3"/>
          <p:cNvSpPr>
            <a:spLocks noGrp="1" noChangeArrowheads="1"/>
          </p:cNvSpPr>
          <p:nvPr>
            <p:ph type="ctrTitle"/>
          </p:nvPr>
        </p:nvSpPr>
        <p:spPr>
          <a:xfrm>
            <a:off x="315913" y="350105"/>
            <a:ext cx="6781800" cy="1600480"/>
          </a:xfrm>
        </p:spPr>
        <p:txBody>
          <a:bodyPr/>
          <a:lstStyle>
            <a:lvl1pPr algn="r">
              <a:defRPr sz="3600"/>
            </a:lvl1pPr>
          </a:lstStyle>
          <a:p>
            <a:pPr lvl="0"/>
            <a:r>
              <a:rPr lang="zh-CN" altLang="en-US" noProof="0"/>
              <a:t>单击此处编辑母版标题样式</a:t>
            </a:r>
            <a:endParaRPr lang="zh-CN" altLang="en-US" noProof="0"/>
          </a:p>
        </p:txBody>
      </p:sp>
      <p:sp>
        <p:nvSpPr>
          <p:cNvPr id="70660" name="Rectangle 4"/>
          <p:cNvSpPr>
            <a:spLocks noGrp="1" noChangeArrowheads="1"/>
          </p:cNvSpPr>
          <p:nvPr>
            <p:ph type="subTitle" idx="1"/>
          </p:nvPr>
        </p:nvSpPr>
        <p:spPr>
          <a:xfrm>
            <a:off x="849313" y="2287591"/>
            <a:ext cx="6248400" cy="1771960"/>
          </a:xfrm>
        </p:spPr>
        <p:txBody>
          <a:bodyPr/>
          <a:lstStyle>
            <a:lvl1pPr marL="0" indent="0" algn="r">
              <a:buFont typeface="Wingdings" panose="05000000000000000000" pitchFamily="2" charset="2"/>
              <a:buNone/>
              <a:defRPr sz="2400"/>
            </a:lvl1pPr>
          </a:lstStyle>
          <a:p>
            <a:pPr lvl="0"/>
            <a:r>
              <a:rPr lang="zh-CN" altLang="en-US" noProof="0"/>
              <a:t>单击此处编辑母版副标题样式</a:t>
            </a:r>
            <a:endParaRPr lang="zh-CN" altLang="en-US" noProof="0"/>
          </a:p>
        </p:txBody>
      </p:sp>
      <p:sp>
        <p:nvSpPr>
          <p:cNvPr id="71" name="Rectangle 5"/>
          <p:cNvSpPr>
            <a:spLocks noGrp="1" noChangeArrowheads="1"/>
          </p:cNvSpPr>
          <p:nvPr>
            <p:ph type="dt" sz="half" idx="2"/>
          </p:nvPr>
        </p:nvSpPr>
        <p:spPr bwMode="auto">
          <a:xfrm>
            <a:off x="457200" y="4687120"/>
            <a:ext cx="2133600" cy="342960"/>
          </a:xfrm>
          <a:prstGeom prst="rect">
            <a:avLst/>
          </a:prstGeom>
        </p:spPr>
        <p:txBody>
          <a:bodyPr vert="horz" wrap="square" lIns="91440" tIns="45720" rIns="91440" bIns="45720" numCol="1" anchor="t" anchorCtr="0" compatLnSpc="1"/>
          <a:lstStyle>
            <a:lvl1pPr eaLnBrk="1" hangingPunct="1">
              <a:defRPr sz="750" b="0">
                <a:solidFill>
                  <a:schemeClr val="tx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2" name="Rectangle 6"/>
          <p:cNvSpPr>
            <a:spLocks noGrp="1" noChangeArrowheads="1"/>
          </p:cNvSpPr>
          <p:nvPr>
            <p:ph type="ftr" sz="quarter" idx="3"/>
          </p:nvPr>
        </p:nvSpPr>
        <p:spPr bwMode="auto">
          <a:xfrm>
            <a:off x="3124200" y="4687120"/>
            <a:ext cx="2895600" cy="342960"/>
          </a:xfrm>
          <a:prstGeom prst="rect">
            <a:avLst/>
          </a:prstGeom>
        </p:spPr>
        <p:txBody>
          <a:bodyPr vert="horz" wrap="square" lIns="91440" tIns="45720" rIns="91440" bIns="45720" numCol="1" anchor="t" anchorCtr="0" compatLnSpc="1"/>
          <a:lstStyle>
            <a:lvl1pPr algn="ctr" eaLnBrk="1" hangingPunct="1">
              <a:defRPr sz="750" b="0">
                <a:solidFill>
                  <a:schemeClr val="tx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3" name="Rectangle 7"/>
          <p:cNvSpPr>
            <a:spLocks noGrp="1" noChangeArrowheads="1"/>
          </p:cNvSpPr>
          <p:nvPr>
            <p:ph type="sldNum" sz="quarter" idx="4"/>
          </p:nvPr>
        </p:nvSpPr>
        <p:spPr bwMode="auto">
          <a:xfrm>
            <a:off x="6553200" y="4687120"/>
            <a:ext cx="2133600" cy="342960"/>
          </a:xfrm>
          <a:prstGeom prst="rect">
            <a:avLst/>
          </a:prstGeom>
        </p:spPr>
        <p:txBody>
          <a:bodyPr vert="horz" wrap="square" lIns="91440" tIns="45720" rIns="91440" bIns="45720" numCol="1" anchor="t" anchorCtr="0" compatLnSpc="1"/>
          <a:p>
            <a:pPr lvl="0" algn="r" eaLnBrk="1" hangingPunct="1">
              <a:buNone/>
            </a:pPr>
            <a:fld id="{9A0DB2DC-4C9A-4742-B13C-FB6460FD3503}" type="slidenum">
              <a:rPr lang="en-US" altLang="zh-CN" sz="1000" b="0" dirty="0">
                <a:solidFill>
                  <a:schemeClr val="tx1"/>
                </a:solidFill>
                <a:latin typeface="Arial" panose="020B0604020202020204" pitchFamily="34" charset="0"/>
              </a:rPr>
            </a:fld>
            <a:endParaRPr lang="en-US" altLang="zh-CN" sz="1000" b="0" dirty="0">
              <a:solidFill>
                <a:schemeClr val="tx1"/>
              </a:solidFill>
              <a:latin typeface="Arial" panose="020B0604020202020204" pitchFamily="34" charset="0"/>
            </a:endParaRPr>
          </a:p>
        </p:txBody>
      </p:sp>
    </p:spTree>
  </p:cSld>
  <p:clrMapOvr>
    <a:masterClrMapping/>
  </p:clrMapOvr>
  <p:transition spd="slow">
    <p:pull dir="ru"/>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pull dir="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695"/>
            <a:ext cx="2057400" cy="470974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91695"/>
            <a:ext cx="6019800" cy="470974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pull dir="ru"/>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457200" y="91695"/>
            <a:ext cx="7543800" cy="82286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143200"/>
            <a:ext cx="4038600" cy="36582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媒体占位符 3"/>
          <p:cNvSpPr>
            <a:spLocks noGrp="1"/>
          </p:cNvSpPr>
          <p:nvPr>
            <p:ph type="media" sz="half" idx="2"/>
          </p:nvPr>
        </p:nvSpPr>
        <p:spPr>
          <a:xfrm>
            <a:off x="4648200" y="1143200"/>
            <a:ext cx="4038600" cy="365824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l"/>
              <a:defRPr/>
            </a:pPr>
            <a:endParaRPr kumimoji="0" lang="zh-CN" altLang="en-US" sz="30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transition spd="slow">
    <p:pull dir="ru"/>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p:pull dir="ru"/>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717323" y="1114172"/>
            <a:ext cx="7646422" cy="538826"/>
          </a:xfrm>
          <a:prstGeom prst="rect">
            <a:avLst/>
          </a:prstGeom>
        </p:spPr>
        <p:txBody>
          <a:bodyPr/>
          <a:lstStyle>
            <a:lvl1pPr>
              <a:defRPr>
                <a:solidFill>
                  <a:srgbClr val="21B6BB"/>
                </a:solidFill>
              </a:defRPr>
            </a:lvl1pPr>
          </a:lstStyle>
          <a:p>
            <a:r>
              <a:rPr lang="zh-CN" altLang="en-US" smtClean="0"/>
              <a:t>单击此处编辑母版标题样式</a:t>
            </a:r>
            <a:endParaRPr lang="zh-CN" altLang="en-US"/>
          </a:p>
        </p:txBody>
      </p:sp>
      <p:sp>
        <p:nvSpPr>
          <p:cNvPr id="9" name="内容占位符 8"/>
          <p:cNvSpPr>
            <a:spLocks noGrp="1"/>
          </p:cNvSpPr>
          <p:nvPr>
            <p:ph sz="quarter" idx="10"/>
          </p:nvPr>
        </p:nvSpPr>
        <p:spPr>
          <a:xfrm>
            <a:off x="738994" y="1762107"/>
            <a:ext cx="7611273" cy="2214540"/>
          </a:xfrm>
          <a:prstGeom prst="rect">
            <a:avLst/>
          </a:prstGeom>
        </p:spPr>
        <p:txBody>
          <a:bodyPr/>
          <a:lstStyle>
            <a:lvl1pPr marL="900430" indent="-342900">
              <a:buClr>
                <a:srgbClr val="21B6BB"/>
              </a:buClr>
              <a:buFont typeface="Wingdings" panose="05000000000000000000" pitchFamily="2" charset="2"/>
              <a:buChar char="l"/>
              <a:defRPr sz="1575">
                <a:solidFill>
                  <a:srgbClr val="5A5A5A"/>
                </a:solidFill>
              </a:defRPr>
            </a:lvl1pPr>
          </a:lstStyle>
          <a:p>
            <a:pPr lvl="0"/>
            <a:r>
              <a:rPr lang="zh-CN" altLang="en-US" dirty="0" smtClean="0"/>
              <a:t>单击此处编辑母版文本样式</a:t>
            </a:r>
            <a:endParaRPr lang="en-US" altLang="zh-CN" dirty="0" smtClean="0"/>
          </a:p>
          <a:p>
            <a:pPr lvl="1"/>
            <a:endParaRPr lang="zh-CN" altLang="en-US" dirty="0" smtClean="0"/>
          </a:p>
        </p:txBody>
      </p:sp>
      <p:sp>
        <p:nvSpPr>
          <p:cNvPr id="6" name="矩形 5"/>
          <p:cNvSpPr/>
          <p:nvPr userDrawn="1"/>
        </p:nvSpPr>
        <p:spPr>
          <a:xfrm>
            <a:off x="7734" y="4889679"/>
            <a:ext cx="9147570" cy="14643"/>
          </a:xfrm>
          <a:prstGeom prst="rect">
            <a:avLst/>
          </a:prstGeom>
          <a:solidFill>
            <a:srgbClr val="21B6B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1219835" fontAlgn="auto">
              <a:spcBef>
                <a:spcPts val="0"/>
              </a:spcBef>
              <a:spcAft>
                <a:spcPts val="0"/>
              </a:spcAft>
              <a:defRPr/>
            </a:pPr>
            <a:endParaRPr lang="zh-CN" altLang="en-US" sz="1180"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5813" y="4786542"/>
            <a:ext cx="1813605" cy="281367"/>
          </a:xfrm>
          <a:prstGeom prst="rect">
            <a:avLst/>
          </a:prstGeom>
        </p:spPr>
      </p:pic>
      <p:sp>
        <p:nvSpPr>
          <p:cNvPr id="8" name="矩形 7"/>
          <p:cNvSpPr/>
          <p:nvPr userDrawn="1"/>
        </p:nvSpPr>
        <p:spPr>
          <a:xfrm>
            <a:off x="-16120" y="553466"/>
            <a:ext cx="9147570" cy="17719"/>
          </a:xfrm>
          <a:prstGeom prst="rect">
            <a:avLst/>
          </a:prstGeom>
          <a:solidFill>
            <a:srgbClr val="21B6B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1219835" fontAlgn="auto">
              <a:spcBef>
                <a:spcPts val="0"/>
              </a:spcBef>
              <a:spcAft>
                <a:spcPts val="0"/>
              </a:spcAft>
              <a:defRPr/>
            </a:pPr>
            <a:endParaRPr lang="zh-CN" altLang="en-US" sz="1180" dirty="0"/>
          </a:p>
        </p:txBody>
      </p:sp>
    </p:spTree>
  </p:cSld>
  <p:clrMapOvr>
    <a:masterClrMapping/>
  </p:clrMapOvr>
  <p:transition spd="slow"/>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4"/>
          </p:nvPr>
        </p:nvSpPr>
        <p:spPr>
          <a:xfrm>
            <a:off x="6457950" y="4768096"/>
            <a:ext cx="2057400" cy="273892"/>
          </a:xfrm>
          <a:prstGeom prst="rect">
            <a:avLst/>
          </a:prstGeom>
        </p:spPr>
        <p:txBody>
          <a:bodyPr vert="horz" lIns="91440" tIns="45720" rIns="91440" bIns="45720" rtlCol="0" anchor="ctr"/>
          <a:lstStyle>
            <a:lvl1pPr algn="r">
              <a:defRPr sz="675">
                <a:solidFill>
                  <a:schemeClr val="tx1">
                    <a:tint val="75000"/>
                  </a:schemeClr>
                </a:solidFill>
              </a:defRPr>
            </a:lvl1pPr>
          </a:lstStyle>
          <a:p>
            <a:fld id="{7D9BB5D0-35E4-459D-AEF3-FE4D7C45CC19}" type="slidenum">
              <a:rPr lang="zh-CN" altLang="en-US" smtClean="0"/>
            </a:fld>
            <a:endParaRPr lang="zh-CN" altLang="en-US"/>
          </a:p>
        </p:txBody>
      </p:sp>
    </p:spTree>
  </p:cSld>
  <p:clrMapOvr>
    <a:masterClrMapping/>
  </p:clrMapOvr>
  <p:transition spd="slow">
    <p:pull dir="ru"/>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3"/>
            <a:ext cx="7772400" cy="102173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endParaRPr lang="zh-CN" altLang="en-US"/>
          </a:p>
        </p:txBody>
      </p:sp>
    </p:spTree>
  </p:cSld>
  <p:clrMapOvr>
    <a:masterClrMapping/>
  </p:clrMapOvr>
  <p:transition spd="slow">
    <p:pull dir="ru"/>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143200"/>
            <a:ext cx="4038600" cy="36582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143200"/>
            <a:ext cx="4038600" cy="36582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pull dir="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442"/>
            <a:ext cx="4040188"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442"/>
            <a:ext cx="4041775"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pull dir="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p:pull dir="ru"/>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pull dir="ru"/>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313" cy="871690"/>
          </a:xfrm>
        </p:spPr>
        <p:txBody>
          <a:bodyPr/>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823"/>
            <a:ext cx="5111750"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513"/>
            <a:ext cx="3008313"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a:t>单击此处编辑母版文本样式</a:t>
            </a:r>
            <a:endParaRPr lang="zh-CN" altLang="en-US"/>
          </a:p>
        </p:txBody>
      </p:sp>
    </p:spTree>
  </p:cSld>
  <p:clrMapOvr>
    <a:masterClrMapping/>
  </p:clrMapOvr>
  <p:transition spd="slow">
    <p:pull dir="ru"/>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080"/>
            <a:ext cx="5486400" cy="425128"/>
          </a:xfrm>
        </p:spPr>
        <p:txBody>
          <a:bodyPr/>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662"/>
            <a:ext cx="5486400" cy="308664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a:t>单击此处编辑母版文本样式</a:t>
            </a:r>
            <a:endParaRPr lang="zh-CN" altLang="en-US"/>
          </a:p>
        </p:txBody>
      </p:sp>
    </p:spTree>
  </p:cSld>
  <p:clrMapOvr>
    <a:masterClrMapping/>
  </p:clrMapOvr>
  <p:transition spd="slow">
    <p:pull dir="ru"/>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Freeform 2"/>
          <p:cNvSpPr/>
          <p:nvPr/>
        </p:nvSpPr>
        <p:spPr>
          <a:xfrm>
            <a:off x="7961313" y="111938"/>
            <a:ext cx="1587" cy="974102"/>
          </a:xfrm>
          <a:custGeom>
            <a:avLst/>
            <a:gdLst/>
            <a:ahLst/>
            <a:cxnLst>
              <a:cxn ang="0">
                <a:pos x="2147483646" y="0"/>
              </a:cxn>
              <a:cxn ang="0">
                <a:pos x="0" y="2147483646"/>
              </a:cxn>
            </a:cxnLst>
            <a:pathLst>
              <a:path w="1" h="818">
                <a:moveTo>
                  <a:pt x="1" y="0"/>
                </a:moveTo>
                <a:lnTo>
                  <a:pt x="0" y="818"/>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sz="1575"/>
          </a:p>
        </p:txBody>
      </p:sp>
      <p:sp>
        <p:nvSpPr>
          <p:cNvPr id="1027" name="Rectangle 3"/>
          <p:cNvSpPr>
            <a:spLocks noGrp="1"/>
          </p:cNvSpPr>
          <p:nvPr>
            <p:ph type="title"/>
          </p:nvPr>
        </p:nvSpPr>
        <p:spPr>
          <a:xfrm>
            <a:off x="457200" y="91695"/>
            <a:ext cx="7543800" cy="82286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28" name="Rectangle 4"/>
          <p:cNvSpPr>
            <a:spLocks noGrp="1"/>
          </p:cNvSpPr>
          <p:nvPr>
            <p:ph type="body" idx="1"/>
          </p:nvPr>
        </p:nvSpPr>
        <p:spPr>
          <a:xfrm>
            <a:off x="457200" y="1143200"/>
            <a:ext cx="8229600" cy="365824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029" name="Group 8"/>
          <p:cNvGrpSpPr/>
          <p:nvPr/>
        </p:nvGrpSpPr>
        <p:grpSpPr>
          <a:xfrm>
            <a:off x="8153400" y="114320"/>
            <a:ext cx="762000" cy="914560"/>
            <a:chOff x="5136" y="960"/>
            <a:chExt cx="528" cy="864"/>
          </a:xfrm>
        </p:grpSpPr>
        <p:sp>
          <p:nvSpPr>
            <p:cNvPr id="1030" name="Oval 9"/>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1" name="Oval 10"/>
            <p:cNvSpPr>
              <a:spLocks noChangeArrowheads="1"/>
            </p:cNvSpPr>
            <p:nvPr/>
          </p:nvSpPr>
          <p:spPr bwMode="auto">
            <a:xfrm>
              <a:off x="5248" y="960"/>
              <a:ext cx="80" cy="80"/>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2" name="Oval 11"/>
            <p:cNvSpPr>
              <a:spLocks noChangeArrowheads="1"/>
            </p:cNvSpPr>
            <p:nvPr/>
          </p:nvSpPr>
          <p:spPr bwMode="auto">
            <a:xfrm>
              <a:off x="5360" y="960"/>
              <a:ext cx="78" cy="80"/>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3" name="Oval 12"/>
            <p:cNvSpPr>
              <a:spLocks noChangeArrowheads="1"/>
            </p:cNvSpPr>
            <p:nvPr/>
          </p:nvSpPr>
          <p:spPr bwMode="auto">
            <a:xfrm>
              <a:off x="5136" y="1073"/>
              <a:ext cx="80" cy="81"/>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4" name="Oval 13"/>
            <p:cNvSpPr>
              <a:spLocks noChangeArrowheads="1"/>
            </p:cNvSpPr>
            <p:nvPr/>
          </p:nvSpPr>
          <p:spPr bwMode="auto">
            <a:xfrm>
              <a:off x="5248" y="1073"/>
              <a:ext cx="80" cy="81"/>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5" name="Oval 14"/>
            <p:cNvSpPr>
              <a:spLocks noChangeArrowheads="1"/>
            </p:cNvSpPr>
            <p:nvPr/>
          </p:nvSpPr>
          <p:spPr bwMode="auto">
            <a:xfrm>
              <a:off x="5360" y="1073"/>
              <a:ext cx="78" cy="81"/>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6" name="Oval 15"/>
            <p:cNvSpPr>
              <a:spLocks noChangeArrowheads="1"/>
            </p:cNvSpPr>
            <p:nvPr/>
          </p:nvSpPr>
          <p:spPr bwMode="auto">
            <a:xfrm>
              <a:off x="5472" y="1073"/>
              <a:ext cx="80" cy="81"/>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7" name="Oval 16"/>
            <p:cNvSpPr>
              <a:spLocks noChangeArrowheads="1"/>
            </p:cNvSpPr>
            <p:nvPr/>
          </p:nvSpPr>
          <p:spPr bwMode="auto">
            <a:xfrm>
              <a:off x="5136" y="1184"/>
              <a:ext cx="80" cy="80"/>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8" name="Oval 17"/>
            <p:cNvSpPr>
              <a:spLocks noChangeArrowheads="1"/>
            </p:cNvSpPr>
            <p:nvPr/>
          </p:nvSpPr>
          <p:spPr bwMode="auto">
            <a:xfrm>
              <a:off x="5248" y="1184"/>
              <a:ext cx="80" cy="80"/>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39" name="Oval 18"/>
            <p:cNvSpPr>
              <a:spLocks noChangeArrowheads="1"/>
            </p:cNvSpPr>
            <p:nvPr/>
          </p:nvSpPr>
          <p:spPr bwMode="auto">
            <a:xfrm>
              <a:off x="5360" y="1184"/>
              <a:ext cx="78"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0" name="Oval 19"/>
            <p:cNvSpPr>
              <a:spLocks noChangeArrowheads="1"/>
            </p:cNvSpPr>
            <p:nvPr/>
          </p:nvSpPr>
          <p:spPr bwMode="auto">
            <a:xfrm>
              <a:off x="5472" y="1184"/>
              <a:ext cx="80"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1" name="Oval 20"/>
            <p:cNvSpPr>
              <a:spLocks noChangeArrowheads="1"/>
            </p:cNvSpPr>
            <p:nvPr/>
          </p:nvSpPr>
          <p:spPr bwMode="auto">
            <a:xfrm>
              <a:off x="5584" y="1184"/>
              <a:ext cx="80"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2" name="Oval 21"/>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3" name="Oval 22"/>
            <p:cNvSpPr>
              <a:spLocks noChangeArrowheads="1"/>
            </p:cNvSpPr>
            <p:nvPr/>
          </p:nvSpPr>
          <p:spPr bwMode="auto">
            <a:xfrm>
              <a:off x="5248" y="1296"/>
              <a:ext cx="80"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4" name="Oval 23"/>
            <p:cNvSpPr>
              <a:spLocks noChangeArrowheads="1"/>
            </p:cNvSpPr>
            <p:nvPr/>
          </p:nvSpPr>
          <p:spPr bwMode="auto">
            <a:xfrm>
              <a:off x="5360" y="1296"/>
              <a:ext cx="78"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5" name="Oval 24"/>
            <p:cNvSpPr>
              <a:spLocks noChangeArrowheads="1"/>
            </p:cNvSpPr>
            <p:nvPr/>
          </p:nvSpPr>
          <p:spPr bwMode="auto">
            <a:xfrm>
              <a:off x="5472" y="1296"/>
              <a:ext cx="80"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6" name="Oval 25"/>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7" name="Oval 26"/>
            <p:cNvSpPr>
              <a:spLocks noChangeArrowheads="1"/>
            </p:cNvSpPr>
            <p:nvPr/>
          </p:nvSpPr>
          <p:spPr bwMode="auto">
            <a:xfrm>
              <a:off x="5248" y="1408"/>
              <a:ext cx="80"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8" name="Oval 27"/>
            <p:cNvSpPr>
              <a:spLocks noChangeArrowheads="1"/>
            </p:cNvSpPr>
            <p:nvPr/>
          </p:nvSpPr>
          <p:spPr bwMode="auto">
            <a:xfrm>
              <a:off x="5360" y="1408"/>
              <a:ext cx="78"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49" name="Oval 28"/>
            <p:cNvSpPr>
              <a:spLocks noChangeArrowheads="1"/>
            </p:cNvSpPr>
            <p:nvPr/>
          </p:nvSpPr>
          <p:spPr bwMode="auto">
            <a:xfrm>
              <a:off x="5472" y="1408"/>
              <a:ext cx="80"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0" name="Oval 29"/>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1" name="Oval 30"/>
            <p:cNvSpPr>
              <a:spLocks noChangeArrowheads="1"/>
            </p:cNvSpPr>
            <p:nvPr/>
          </p:nvSpPr>
          <p:spPr bwMode="auto">
            <a:xfrm>
              <a:off x="5136" y="1520"/>
              <a:ext cx="80" cy="80"/>
            </a:xfrm>
            <a:prstGeom prst="ellipse">
              <a:avLst/>
            </a:prstGeom>
            <a:solidFill>
              <a:schemeClr val="accent2"/>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2" name="Oval 31"/>
            <p:cNvSpPr>
              <a:spLocks noChangeArrowheads="1"/>
            </p:cNvSpPr>
            <p:nvPr/>
          </p:nvSpPr>
          <p:spPr bwMode="auto">
            <a:xfrm>
              <a:off x="5248" y="1520"/>
              <a:ext cx="80"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3" name="Oval 32"/>
            <p:cNvSpPr>
              <a:spLocks noChangeArrowheads="1"/>
            </p:cNvSpPr>
            <p:nvPr/>
          </p:nvSpPr>
          <p:spPr bwMode="auto">
            <a:xfrm>
              <a:off x="5360" y="1520"/>
              <a:ext cx="78"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4" name="Oval 33"/>
            <p:cNvSpPr>
              <a:spLocks noChangeArrowheads="1"/>
            </p:cNvSpPr>
            <p:nvPr/>
          </p:nvSpPr>
          <p:spPr bwMode="auto">
            <a:xfrm>
              <a:off x="5472" y="1520"/>
              <a:ext cx="80" cy="80"/>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5" name="Oval 34"/>
            <p:cNvSpPr>
              <a:spLocks noChangeArrowheads="1"/>
            </p:cNvSpPr>
            <p:nvPr/>
          </p:nvSpPr>
          <p:spPr bwMode="auto">
            <a:xfrm>
              <a:off x="5136" y="1632"/>
              <a:ext cx="80"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6" name="Oval 35"/>
            <p:cNvSpPr>
              <a:spLocks noChangeArrowheads="1"/>
            </p:cNvSpPr>
            <p:nvPr/>
          </p:nvSpPr>
          <p:spPr bwMode="auto">
            <a:xfrm>
              <a:off x="5248" y="1632"/>
              <a:ext cx="80" cy="80"/>
            </a:xfrm>
            <a:prstGeom prst="ellipse">
              <a:avLst/>
            </a:prstGeom>
            <a:solidFill>
              <a:schemeClr val="accent1"/>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7" name="Oval 36"/>
            <p:cNvSpPr>
              <a:spLocks noChangeArrowheads="1"/>
            </p:cNvSpPr>
            <p:nvPr/>
          </p:nvSpPr>
          <p:spPr bwMode="auto">
            <a:xfrm>
              <a:off x="5360" y="1632"/>
              <a:ext cx="78" cy="80"/>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8" name="Oval 37"/>
            <p:cNvSpPr>
              <a:spLocks noChangeArrowheads="1"/>
            </p:cNvSpPr>
            <p:nvPr/>
          </p:nvSpPr>
          <p:spPr bwMode="auto">
            <a:xfrm>
              <a:off x="5472" y="1632"/>
              <a:ext cx="80" cy="80"/>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59" name="Oval 38"/>
            <p:cNvSpPr>
              <a:spLocks noChangeArrowheads="1"/>
            </p:cNvSpPr>
            <p:nvPr/>
          </p:nvSpPr>
          <p:spPr bwMode="auto">
            <a:xfrm>
              <a:off x="5248" y="1744"/>
              <a:ext cx="80" cy="80"/>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sp>
          <p:nvSpPr>
            <p:cNvPr id="1060" name="Oval 39"/>
            <p:cNvSpPr>
              <a:spLocks noChangeArrowheads="1"/>
            </p:cNvSpPr>
            <p:nvPr/>
          </p:nvSpPr>
          <p:spPr bwMode="auto">
            <a:xfrm>
              <a:off x="5472" y="1744"/>
              <a:ext cx="80" cy="80"/>
            </a:xfrm>
            <a:prstGeom prst="ellipse">
              <a:avLst/>
            </a:prstGeom>
            <a:solidFill>
              <a:schemeClr val="folHlink"/>
            </a:solidFill>
            <a:ln>
              <a:noFill/>
            </a:ln>
            <a:effectLst/>
          </p:spPr>
          <p:txBody>
            <a:bodyPr wrap="none" anchor="ctr"/>
            <a:lstStyle>
              <a:lvl1pPr>
                <a:defRPr sz="2100" b="1">
                  <a:solidFill>
                    <a:schemeClr val="bg2"/>
                  </a:solidFill>
                  <a:latin typeface="Trebuchet MS" panose="020B0603020202020204" pitchFamily="34" charset="0"/>
                  <a:ea typeface="宋体" panose="02010600030101010101" pitchFamily="2" charset="-122"/>
                </a:defRPr>
              </a:lvl1pPr>
              <a:lvl2pPr marL="742950" indent="-285750">
                <a:defRPr sz="2100" b="1">
                  <a:solidFill>
                    <a:schemeClr val="bg2"/>
                  </a:solidFill>
                  <a:latin typeface="Trebuchet MS" panose="020B0603020202020204" pitchFamily="34" charset="0"/>
                  <a:ea typeface="宋体" panose="02010600030101010101" pitchFamily="2" charset="-122"/>
                </a:defRPr>
              </a:lvl2pPr>
              <a:lvl3pPr marL="1143000" indent="-228600">
                <a:defRPr sz="2100" b="1">
                  <a:solidFill>
                    <a:schemeClr val="bg2"/>
                  </a:solidFill>
                  <a:latin typeface="Trebuchet MS" panose="020B0603020202020204" pitchFamily="34" charset="0"/>
                  <a:ea typeface="宋体" panose="02010600030101010101" pitchFamily="2" charset="-122"/>
                </a:defRPr>
              </a:lvl3pPr>
              <a:lvl4pPr marL="1600200" indent="-228600">
                <a:defRPr sz="2100" b="1">
                  <a:solidFill>
                    <a:schemeClr val="bg2"/>
                  </a:solidFill>
                  <a:latin typeface="Trebuchet MS" panose="020B0603020202020204" pitchFamily="34" charset="0"/>
                  <a:ea typeface="宋体" panose="02010600030101010101" pitchFamily="2" charset="-122"/>
                </a:defRPr>
              </a:lvl4pPr>
              <a:lvl5pPr marL="2057400" indent="-228600">
                <a:defRPr sz="2100" b="1">
                  <a:solidFill>
                    <a:schemeClr val="bg2"/>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bg2"/>
                  </a:solidFill>
                  <a:latin typeface="Trebuchet MS" panose="020B0603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575" b="1" i="0" u="none" strike="noStrike" kern="1200" cap="none" spc="0" normalizeH="0" baseline="0" noProof="0">
                <a:ln>
                  <a:noFill/>
                </a:ln>
                <a:solidFill>
                  <a:schemeClr val="bg2"/>
                </a:solidFill>
                <a:effectLst/>
                <a:uLnTx/>
                <a:uFillTx/>
                <a:latin typeface="Trebuchet MS" panose="020B0603020202020204" pitchFamily="34" charset="0"/>
                <a:ea typeface="宋体" panose="02010600030101010101" pitchFamily="2" charset="-122"/>
                <a:cs typeface="+mn-cs"/>
              </a:endParaRPr>
            </a:p>
          </p:txBody>
        </p:sp>
      </p:grpSp>
      <p:sp>
        <p:nvSpPr>
          <p:cNvPr id="6" name="灯片编号占位符 5"/>
          <p:cNvSpPr>
            <a:spLocks noGrp="1"/>
          </p:cNvSpPr>
          <p:nvPr>
            <p:ph type="sldNum" sz="quarter" idx="4"/>
          </p:nvPr>
        </p:nvSpPr>
        <p:spPr>
          <a:xfrm>
            <a:off x="6457950" y="4768096"/>
            <a:ext cx="2057400" cy="273892"/>
          </a:xfrm>
          <a:prstGeom prst="rect">
            <a:avLst/>
          </a:prstGeom>
        </p:spPr>
        <p:txBody>
          <a:bodyPr vert="horz" lIns="91440" tIns="45720" rIns="91440" bIns="45720" rtlCol="0" anchor="ctr"/>
          <a:lstStyle>
            <a:lvl1pPr algn="r">
              <a:defRPr sz="675">
                <a:solidFill>
                  <a:schemeClr val="tx1">
                    <a:tint val="75000"/>
                  </a:schemeClr>
                </a:solidFill>
              </a:defRPr>
            </a:lvl1pPr>
          </a:lstStyle>
          <a:p>
            <a:fld id="{7D9BB5D0-35E4-459D-AEF3-FE4D7C45CC19}" type="slidenum">
              <a:rPr lang="zh-CN" altLang="en-US" smtClean="0"/>
            </a:fld>
            <a:endParaRPr lang="zh-CN" altLang="en-US"/>
          </a:p>
        </p:txBody>
      </p:sp>
      <p:sp>
        <p:nvSpPr>
          <p:cNvPr id="4" name="日期占位符 3"/>
          <p:cNvSpPr>
            <a:spLocks noGrp="1"/>
          </p:cNvSpPr>
          <p:nvPr>
            <p:ph type="dt" sz="half" idx="2"/>
          </p:nvPr>
        </p:nvSpPr>
        <p:spPr>
          <a:xfrm>
            <a:off x="628650" y="4767851"/>
            <a:ext cx="2057400" cy="273878"/>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2" name="页脚占位符 1"/>
          <p:cNvSpPr>
            <a:spLocks noGrp="1"/>
          </p:cNvSpPr>
          <p:nvPr>
            <p:ph type="ftr" sz="quarter" idx="3"/>
          </p:nvPr>
        </p:nvSpPr>
        <p:spPr>
          <a:xfrm>
            <a:off x="3028950" y="4767851"/>
            <a:ext cx="3086100" cy="27387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pull dir="ru"/>
  </p:transition>
  <p:timing>
    <p:tnLst>
      <p:par>
        <p:cTn id="1" dur="indefinite" restart="never" nodeType="tmRoot"/>
      </p:par>
    </p:tnLst>
  </p:timing>
  <p:hf hdr="0" ftr="0" dt="0"/>
  <p:txStyles>
    <p:titleStyle>
      <a:lvl1pPr algn="l" rtl="0" eaLnBrk="0" fontAlgn="base" hangingPunct="0">
        <a:spcBef>
          <a:spcPct val="0"/>
        </a:spcBef>
        <a:spcAft>
          <a:spcPct val="0"/>
        </a:spcAft>
        <a:defRPr sz="2925"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15000"/>
        </a:spcBef>
        <a:spcAft>
          <a:spcPct val="0"/>
        </a:spcAft>
        <a:buClr>
          <a:schemeClr val="tx2"/>
        </a:buClr>
        <a:buSzPct val="70000"/>
        <a:buFont typeface="Wingdings" panose="05000000000000000000" pitchFamily="2" charset="2"/>
        <a:buChar char="l"/>
        <a:defRPr sz="2250">
          <a:solidFill>
            <a:schemeClr val="tx1"/>
          </a:solidFill>
          <a:latin typeface="+mn-lt"/>
          <a:ea typeface="+mn-ea"/>
          <a:cs typeface="+mn-cs"/>
        </a:defRPr>
      </a:lvl1pPr>
      <a:lvl2pPr marL="519430" indent="-260985" algn="l" rtl="0" eaLnBrk="0" fontAlgn="base" hangingPunct="0">
        <a:spcBef>
          <a:spcPct val="15000"/>
        </a:spcBef>
        <a:spcAft>
          <a:spcPct val="0"/>
        </a:spcAft>
        <a:buClr>
          <a:schemeClr val="accent2"/>
        </a:buClr>
        <a:buSzPct val="70000"/>
        <a:buFont typeface="Wingdings" panose="05000000000000000000" pitchFamily="2" charset="2"/>
        <a:buChar char="l"/>
        <a:defRPr sz="1950">
          <a:solidFill>
            <a:schemeClr val="tx1"/>
          </a:solidFill>
          <a:latin typeface="+mn-lt"/>
          <a:ea typeface="+mn-ea"/>
        </a:defRPr>
      </a:lvl2pPr>
      <a:lvl3pPr marL="740410" indent="-220345" algn="l" rtl="0" eaLnBrk="0" fontAlgn="base" hangingPunct="0">
        <a:spcBef>
          <a:spcPct val="15000"/>
        </a:spcBef>
        <a:spcAft>
          <a:spcPct val="0"/>
        </a:spcAft>
        <a:buClr>
          <a:schemeClr val="accent1"/>
        </a:buClr>
        <a:buSzPct val="70000"/>
        <a:buFont typeface="Wingdings" panose="05000000000000000000" pitchFamily="2" charset="2"/>
        <a:buChar char="l"/>
        <a:defRPr sz="1725">
          <a:solidFill>
            <a:schemeClr val="tx1"/>
          </a:solidFill>
          <a:latin typeface="+mn-lt"/>
          <a:ea typeface="+mn-ea"/>
        </a:defRPr>
      </a:lvl3pPr>
      <a:lvl4pPr marL="961390" indent="-219075" algn="l" rtl="0" eaLnBrk="0" fontAlgn="base" hangingPunct="0">
        <a:spcBef>
          <a:spcPct val="15000"/>
        </a:spcBef>
        <a:spcAft>
          <a:spcPct val="0"/>
        </a:spcAft>
        <a:buClr>
          <a:schemeClr val="tx2"/>
        </a:buClr>
        <a:buSzPct val="75000"/>
        <a:buFont typeface="Wingdings" panose="05000000000000000000" pitchFamily="2" charset="2"/>
        <a:buChar char="§"/>
        <a:defRPr sz="1500">
          <a:solidFill>
            <a:schemeClr val="tx1"/>
          </a:solidFill>
          <a:latin typeface="+mn-lt"/>
          <a:ea typeface="+mn-ea"/>
        </a:defRPr>
      </a:lvl4pPr>
      <a:lvl5pPr marL="1199515" indent="-237490" algn="l" rtl="0" eaLnBrk="0" fontAlgn="base" hangingPunct="0">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5pPr>
      <a:lvl6pPr marL="15424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6pPr>
      <a:lvl7pPr marL="18853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7pPr>
      <a:lvl8pPr marL="22282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8pPr>
      <a:lvl9pPr marL="25711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6.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6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6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6"/>
          <p:cNvSpPr>
            <a:spLocks noGrp="1"/>
          </p:cNvSpPr>
          <p:nvPr>
            <p:ph type="ctrTitle"/>
          </p:nvPr>
        </p:nvSpPr>
        <p:spPr/>
        <p:txBody>
          <a:bodyPr vert="horz" wrap="square" lIns="68591" tIns="34295" rIns="68591" bIns="34295" anchor="b" anchorCtr="0"/>
          <a:p>
            <a:pPr eaLnBrk="1" hangingPunct="1">
              <a:buClrTx/>
              <a:buSzTx/>
              <a:buFontTx/>
            </a:pPr>
            <a:r>
              <a:rPr lang="zh-CN" altLang="en-US" dirty="0">
                <a:latin typeface="+mj-lt"/>
                <a:ea typeface="+mj-ea"/>
                <a:cs typeface="+mj-cs"/>
              </a:rPr>
              <a:t>操作系统</a:t>
            </a:r>
            <a:endParaRPr lang="zh-CN" altLang="en-US" dirty="0">
              <a:latin typeface="+mj-lt"/>
              <a:ea typeface="+mj-ea"/>
              <a:cs typeface="+mj-cs"/>
            </a:endParaRPr>
          </a:p>
        </p:txBody>
      </p:sp>
      <p:sp>
        <p:nvSpPr>
          <p:cNvPr id="5123" name="Rectangle 7"/>
          <p:cNvSpPr>
            <a:spLocks noGrp="1"/>
          </p:cNvSpPr>
          <p:nvPr>
            <p:ph type="subTitle" idx="1"/>
          </p:nvPr>
        </p:nvSpPr>
        <p:spPr/>
        <p:txBody>
          <a:bodyPr vert="horz" wrap="square" lIns="68591" tIns="34295" rIns="68591" bIns="34295" anchor="t" anchorCtr="0"/>
          <a:p>
            <a:pPr eaLnBrk="1" hangingPunct="1">
              <a:buSzPct val="70000"/>
            </a:pPr>
            <a:r>
              <a:rPr lang="zh-CN" altLang="en-US" dirty="0">
                <a:latin typeface="+mn-lt"/>
                <a:ea typeface="+mn-ea"/>
                <a:cs typeface="+mn-cs"/>
              </a:rPr>
              <a:t> 第</a:t>
            </a:r>
            <a:r>
              <a:rPr lang="en-US" altLang="zh-CN" dirty="0">
                <a:latin typeface="+mn-lt"/>
                <a:ea typeface="+mn-ea"/>
                <a:cs typeface="+mn-cs"/>
              </a:rPr>
              <a:t>1</a:t>
            </a:r>
            <a:r>
              <a:rPr lang="zh-CN" altLang="en-US" dirty="0">
                <a:latin typeface="+mn-lt"/>
                <a:ea typeface="+mn-ea"/>
                <a:cs typeface="+mn-cs"/>
              </a:rPr>
              <a:t>章 操作系统</a:t>
            </a:r>
            <a:r>
              <a:rPr lang="zh-CN" altLang="en-US" dirty="0">
                <a:latin typeface="+mn-lt"/>
                <a:ea typeface="+mn-ea"/>
                <a:cs typeface="+mn-cs"/>
              </a:rPr>
              <a:t>引论</a:t>
            </a:r>
            <a:endParaRPr lang="zh-CN" altLang="en-US" dirty="0">
              <a:latin typeface="+mn-lt"/>
              <a:ea typeface="+mn-ea"/>
              <a:cs typeface="+mn-cs"/>
            </a:endParaRPr>
          </a:p>
        </p:txBody>
      </p:sp>
      <p:sp>
        <p:nvSpPr>
          <p:cNvPr id="4" name="灯片编号占位符 3"/>
          <p:cNvSpPr>
            <a:spLocks noGrp="1"/>
          </p:cNvSpPr>
          <p:nvPr>
            <p:ph type="sldNum" sz="quarter" idx="4"/>
          </p:nvPr>
        </p:nvSpPr>
        <p:spPr/>
        <p:txBody>
          <a:bodyPr/>
          <a:p>
            <a:pPr lvl="0" algn="r" eaLnBrk="1" hangingPunct="1">
              <a:buNone/>
            </a:pPr>
            <a:fld id="{9A0DB2DC-4C9A-4742-B13C-FB6460FD3503}" type="slidenum">
              <a:rPr lang="en-US" altLang="zh-CN" sz="1000" b="0" dirty="0">
                <a:solidFill>
                  <a:schemeClr val="tx1"/>
                </a:solidFill>
                <a:latin typeface="Arial" panose="020B0604020202020204" pitchFamily="34" charset="0"/>
              </a:rPr>
            </a:fld>
            <a:endParaRPr lang="en-US" altLang="zh-CN" sz="1000" b="0" dirty="0">
              <a:solidFill>
                <a:schemeClr val="tx1"/>
              </a:solidFill>
              <a:latin typeface="Arial" panose="020B0604020202020204" pitchFamily="34" charset="0"/>
            </a:endParaRPr>
          </a:p>
        </p:txBody>
      </p:sp>
    </p:spTree>
  </p:cSld>
  <p:clrMapOvr>
    <a:masterClrMapping/>
  </p:clrMapOvr>
  <p:transition spd="slow">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操作系统的目标和</a:t>
            </a:r>
            <a:r>
              <a:rPr lang="zh-CN" altLang="en-US"/>
              <a:t>作用</a:t>
            </a:r>
            <a:endParaRPr lang="zh-CN" altLang="en-US"/>
          </a:p>
        </p:txBody>
      </p:sp>
      <p:sp>
        <p:nvSpPr>
          <p:cNvPr id="3" name="内容占位符 2"/>
          <p:cNvSpPr>
            <a:spLocks noGrp="1"/>
          </p:cNvSpPr>
          <p:nvPr>
            <p:ph idx="1"/>
          </p:nvPr>
        </p:nvSpPr>
        <p:spPr/>
        <p:txBody>
          <a:bodyPr/>
          <a:p>
            <a:r>
              <a:rPr lang="zh-CN" altLang="en-US" dirty="0">
                <a:sym typeface="+mn-ea"/>
              </a:rPr>
              <a:t>操作系统的目标与应用环境有关。例如在查询系统中所用的</a:t>
            </a:r>
            <a:r>
              <a:rPr lang="en-US" altLang="zh-CN">
                <a:sym typeface="+mn-ea"/>
              </a:rPr>
              <a:t>OS</a:t>
            </a:r>
            <a:r>
              <a:rPr lang="zh-CN" altLang="en-US" dirty="0">
                <a:sym typeface="+mn-ea"/>
              </a:rPr>
              <a:t>，希望能提供良好的</a:t>
            </a:r>
            <a:r>
              <a:rPr lang="zh-CN" altLang="en-US" dirty="0">
                <a:solidFill>
                  <a:srgbClr val="FF0000"/>
                </a:solidFill>
                <a:sym typeface="+mn-ea"/>
              </a:rPr>
              <a:t>人</a:t>
            </a:r>
            <a:r>
              <a:rPr lang="en-US" altLang="zh-CN">
                <a:solidFill>
                  <a:srgbClr val="FF0000"/>
                </a:solidFill>
                <a:latin typeface="Times New Roman" panose="02020603050405020304" pitchFamily="18" charset="0"/>
                <a:sym typeface="+mn-ea"/>
              </a:rPr>
              <a:t>—</a:t>
            </a:r>
            <a:r>
              <a:rPr lang="zh-CN" altLang="en-US" dirty="0">
                <a:solidFill>
                  <a:srgbClr val="FF0000"/>
                </a:solidFill>
                <a:sym typeface="+mn-ea"/>
              </a:rPr>
              <a:t>机交互性</a:t>
            </a:r>
            <a:r>
              <a:rPr lang="zh-CN" altLang="en-US" dirty="0">
                <a:sym typeface="+mn-ea"/>
              </a:rPr>
              <a:t>；对于应用于工业控制、武器控制以及多媒体环境下的</a:t>
            </a:r>
            <a:r>
              <a:rPr lang="en-US" altLang="zh-CN">
                <a:sym typeface="+mn-ea"/>
              </a:rPr>
              <a:t>OS</a:t>
            </a:r>
            <a:r>
              <a:rPr lang="zh-CN" altLang="en-US" dirty="0">
                <a:sym typeface="+mn-ea"/>
              </a:rPr>
              <a:t>，要求其具有</a:t>
            </a:r>
            <a:r>
              <a:rPr lang="zh-CN" altLang="en-US" dirty="0">
                <a:solidFill>
                  <a:srgbClr val="FF0000"/>
                </a:solidFill>
                <a:sym typeface="+mn-ea"/>
              </a:rPr>
              <a:t>实时性</a:t>
            </a:r>
            <a:r>
              <a:rPr lang="zh-CN" altLang="en-US" dirty="0">
                <a:sym typeface="+mn-ea"/>
              </a:rPr>
              <a:t>；而对于微机上配置的</a:t>
            </a:r>
            <a:r>
              <a:rPr lang="en-US" altLang="zh-CN">
                <a:sym typeface="+mn-ea"/>
              </a:rPr>
              <a:t>OS</a:t>
            </a:r>
            <a:r>
              <a:rPr lang="zh-CN" altLang="en-US" dirty="0">
                <a:sym typeface="+mn-ea"/>
              </a:rPr>
              <a:t>，则更看重的是其使用的</a:t>
            </a:r>
            <a:r>
              <a:rPr lang="zh-CN" altLang="en-US" dirty="0">
                <a:solidFill>
                  <a:srgbClr val="FF0000"/>
                </a:solidFill>
                <a:sym typeface="+mn-ea"/>
              </a:rPr>
              <a:t>方便性</a:t>
            </a:r>
            <a:r>
              <a:rPr lang="zh-CN" altLang="en-US" dirty="0">
                <a:sym typeface="+mn-ea"/>
              </a:rPr>
              <a:t>。</a:t>
            </a:r>
            <a:endParaRPr lang="zh-CN" altLang="en-US" dirty="0">
              <a:sym typeface="+mn-ea"/>
            </a:endParaRPr>
          </a:p>
          <a:p>
            <a:endParaRPr lang="zh-CN" altLang="en-US" dirty="0">
              <a:sym typeface="+mn-ea"/>
            </a:endParaRPr>
          </a:p>
          <a:p>
            <a:r>
              <a:rPr lang="zh-CN" altLang="en-US"/>
              <a:t>方便</a:t>
            </a:r>
            <a:r>
              <a:rPr lang="zh-CN" altLang="en-US"/>
              <a:t>性、有效性、可扩充性、开放性</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补充</a:t>
            </a:r>
            <a:r>
              <a:rPr lang="en-US" altLang="zh-CN"/>
              <a:t>-linux</a:t>
            </a:r>
            <a:r>
              <a:rPr lang="zh-CN" altLang="en-US"/>
              <a:t>内核</a:t>
            </a:r>
            <a:r>
              <a:rPr lang="zh-CN" altLang="en-US"/>
              <a:t>结构</a:t>
            </a:r>
            <a:endParaRPr lang="zh-CN" altLang="en-US"/>
          </a:p>
        </p:txBody>
      </p:sp>
      <p:sp>
        <p:nvSpPr>
          <p:cNvPr id="3" name="内容占位符 2"/>
          <p:cNvSpPr>
            <a:spLocks noGrp="1"/>
          </p:cNvSpPr>
          <p:nvPr>
            <p:ph idx="1"/>
          </p:nvPr>
        </p:nvSpPr>
        <p:spPr/>
        <p:txBody>
          <a:bodyPr/>
          <a:p>
            <a:r>
              <a:rPr lang="zh-CN" altLang="en-US"/>
              <a:t>Linux采用单内核机制</a:t>
            </a:r>
            <a:endParaRPr lang="zh-CN" altLang="en-US"/>
          </a:p>
        </p:txBody>
      </p:sp>
      <p:sp>
        <p:nvSpPr>
          <p:cNvPr id="4" name="灯片编号占位符 3"/>
          <p:cNvSpPr>
            <a:spLocks noGrp="1"/>
          </p:cNvSpPr>
          <p:nvPr>
            <p:ph type="sldNum" sz="quarter" idx="4"/>
          </p:nvPr>
        </p:nvSpPr>
        <p:spPr>
          <a:xfrm>
            <a:off x="6457950" y="4768096"/>
            <a:ext cx="2057400" cy="273892"/>
          </a:xfrm>
        </p:spPr>
        <p:txBody>
          <a:bodyPr/>
          <a:p>
            <a:fld id="{7D9BB5D0-35E4-459D-AEF3-FE4D7C45CC19}" type="slidenum">
              <a:rPr lang="zh-CN" altLang="en-US" smtClean="0"/>
            </a:fld>
            <a:endParaRPr lang="zh-CN" altLang="en-US"/>
          </a:p>
        </p:txBody>
      </p:sp>
      <p:grpSp>
        <p:nvGrpSpPr>
          <p:cNvPr id="6" name="组合 348181"/>
          <p:cNvGrpSpPr/>
          <p:nvPr/>
        </p:nvGrpSpPr>
        <p:grpSpPr>
          <a:xfrm>
            <a:off x="3733800" y="666750"/>
            <a:ext cx="5155786" cy="3675380"/>
            <a:chOff x="793" y="527"/>
            <a:chExt cx="4709" cy="3357"/>
          </a:xfrm>
        </p:grpSpPr>
        <p:sp>
          <p:nvSpPr>
            <p:cNvPr id="7" name="矩形 348163"/>
            <p:cNvSpPr/>
            <p:nvPr/>
          </p:nvSpPr>
          <p:spPr>
            <a:xfrm>
              <a:off x="1382" y="1480"/>
              <a:ext cx="2631" cy="3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imes New Roman" panose="02020603050405020304" pitchFamily="18" charset="0"/>
                </a:rPr>
                <a:t>系统调用接口</a:t>
              </a:r>
              <a:endParaRPr lang="zh-CN" altLang="en-US" sz="1800" b="1" dirty="0">
                <a:solidFill>
                  <a:srgbClr val="000000"/>
                </a:solidFill>
                <a:latin typeface="Times New Roman" panose="02020603050405020304" pitchFamily="18" charset="0"/>
              </a:endParaRPr>
            </a:p>
          </p:txBody>
        </p:sp>
        <p:sp>
          <p:nvSpPr>
            <p:cNvPr id="8" name="矩形 348164"/>
            <p:cNvSpPr/>
            <p:nvPr/>
          </p:nvSpPr>
          <p:spPr>
            <a:xfrm>
              <a:off x="1337" y="2251"/>
              <a:ext cx="2631" cy="90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imes New Roman" panose="02020603050405020304" pitchFamily="18" charset="0"/>
                </a:rPr>
                <a:t>内核子系统</a:t>
              </a:r>
              <a:endParaRPr lang="zh-CN" altLang="en-US" sz="1800" b="1" dirty="0">
                <a:solidFill>
                  <a:srgbClr val="000000"/>
                </a:solidFill>
                <a:latin typeface="Times New Roman" panose="02020603050405020304" pitchFamily="18" charset="0"/>
              </a:endParaRPr>
            </a:p>
          </p:txBody>
        </p:sp>
        <p:sp>
          <p:nvSpPr>
            <p:cNvPr id="9" name="矩形 348165"/>
            <p:cNvSpPr/>
            <p:nvPr/>
          </p:nvSpPr>
          <p:spPr>
            <a:xfrm>
              <a:off x="1382" y="3566"/>
              <a:ext cx="2677"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imes New Roman" panose="02020603050405020304" pitchFamily="18" charset="0"/>
                </a:rPr>
                <a:t>硬件</a:t>
              </a:r>
              <a:endParaRPr lang="zh-CN" altLang="en-US" sz="1800" b="1" dirty="0">
                <a:solidFill>
                  <a:srgbClr val="000000"/>
                </a:solidFill>
                <a:latin typeface="Times New Roman" panose="02020603050405020304" pitchFamily="18" charset="0"/>
              </a:endParaRPr>
            </a:p>
          </p:txBody>
        </p:sp>
        <p:sp>
          <p:nvSpPr>
            <p:cNvPr id="10" name="矩形 348166"/>
            <p:cNvSpPr/>
            <p:nvPr/>
          </p:nvSpPr>
          <p:spPr>
            <a:xfrm>
              <a:off x="1382" y="527"/>
              <a:ext cx="545" cy="45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imes New Roman" panose="02020603050405020304" pitchFamily="18" charset="0"/>
                </a:rPr>
                <a:t>进程</a:t>
              </a:r>
              <a:r>
                <a:rPr lang="en-US" altLang="zh-CN" sz="1800" b="1" dirty="0">
                  <a:solidFill>
                    <a:srgbClr val="000000"/>
                  </a:solidFill>
                  <a:latin typeface="Times New Roman" panose="02020603050405020304" pitchFamily="18" charset="0"/>
                </a:rPr>
                <a:t>1</a:t>
              </a:r>
              <a:endParaRPr lang="en-US" altLang="zh-CN" sz="1800" b="1" dirty="0">
                <a:solidFill>
                  <a:srgbClr val="000000"/>
                </a:solidFill>
                <a:latin typeface="Times New Roman" panose="02020603050405020304" pitchFamily="18" charset="0"/>
              </a:endParaRPr>
            </a:p>
          </p:txBody>
        </p:sp>
        <p:sp>
          <p:nvSpPr>
            <p:cNvPr id="11" name="矩形 348167"/>
            <p:cNvSpPr/>
            <p:nvPr/>
          </p:nvSpPr>
          <p:spPr>
            <a:xfrm>
              <a:off x="2335" y="527"/>
              <a:ext cx="544" cy="45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imes New Roman" panose="02020603050405020304" pitchFamily="18" charset="0"/>
                </a:rPr>
                <a:t>进程</a:t>
              </a:r>
              <a:r>
                <a:rPr lang="en-US" altLang="zh-CN" sz="1800" b="1" dirty="0">
                  <a:solidFill>
                    <a:srgbClr val="000000"/>
                  </a:solidFill>
                  <a:latin typeface="Times New Roman" panose="02020603050405020304" pitchFamily="18" charset="0"/>
                </a:rPr>
                <a:t>2</a:t>
              </a:r>
              <a:endParaRPr lang="en-US" altLang="zh-CN" sz="1800" b="1" dirty="0">
                <a:solidFill>
                  <a:srgbClr val="000000"/>
                </a:solidFill>
                <a:latin typeface="Times New Roman" panose="02020603050405020304" pitchFamily="18" charset="0"/>
              </a:endParaRPr>
            </a:p>
          </p:txBody>
        </p:sp>
        <p:sp>
          <p:nvSpPr>
            <p:cNvPr id="12" name="矩形 348168"/>
            <p:cNvSpPr/>
            <p:nvPr/>
          </p:nvSpPr>
          <p:spPr>
            <a:xfrm>
              <a:off x="3287" y="527"/>
              <a:ext cx="544" cy="45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imes New Roman" panose="02020603050405020304" pitchFamily="18" charset="0"/>
                </a:rPr>
                <a:t>进程</a:t>
              </a:r>
              <a:r>
                <a:rPr lang="en-US" altLang="zh-CN" sz="1800" b="1" dirty="0">
                  <a:solidFill>
                    <a:srgbClr val="000000"/>
                  </a:solidFill>
                  <a:latin typeface="Times New Roman" panose="02020603050405020304" pitchFamily="18" charset="0"/>
                </a:rPr>
                <a:t>3</a:t>
              </a:r>
              <a:endParaRPr lang="en-US" altLang="zh-CN" sz="1800" b="1" dirty="0">
                <a:solidFill>
                  <a:srgbClr val="000000"/>
                </a:solidFill>
                <a:latin typeface="Times New Roman" panose="02020603050405020304" pitchFamily="18" charset="0"/>
              </a:endParaRPr>
            </a:p>
          </p:txBody>
        </p:sp>
        <p:sp>
          <p:nvSpPr>
            <p:cNvPr id="13" name="矩形 348169"/>
            <p:cNvSpPr/>
            <p:nvPr/>
          </p:nvSpPr>
          <p:spPr>
            <a:xfrm>
              <a:off x="793" y="1253"/>
              <a:ext cx="3628" cy="2132"/>
            </a:xfrm>
            <a:prstGeom prst="rect">
              <a:avLst/>
            </a:prstGeom>
            <a:noFill/>
            <a:ln w="9525" cap="flat" cmpd="sng">
              <a:solidFill>
                <a:schemeClr val="tx1"/>
              </a:solidFill>
              <a:prstDash val="dash"/>
              <a:miter/>
              <a:headEnd type="none" w="med" len="med"/>
              <a:tailEnd type="none" w="med" len="med"/>
            </a:ln>
          </p:spPr>
          <p:txBody>
            <a:bodyPr/>
            <a:p>
              <a:pPr algn="ctr" eaLnBrk="1" hangingPunct="1"/>
              <a:endParaRPr lang="zh-CN" altLang="en-US" sz="1800" dirty="0">
                <a:latin typeface="Times New Roman" panose="02020603050405020304" pitchFamily="18" charset="0"/>
              </a:endParaRPr>
            </a:p>
          </p:txBody>
        </p:sp>
        <p:sp>
          <p:nvSpPr>
            <p:cNvPr id="14" name="右大括号 348170"/>
            <p:cNvSpPr/>
            <p:nvPr/>
          </p:nvSpPr>
          <p:spPr>
            <a:xfrm>
              <a:off x="4512" y="1253"/>
              <a:ext cx="318" cy="2086"/>
            </a:xfrm>
            <a:prstGeom prst="rightBrace">
              <a:avLst>
                <a:gd name="adj1" fmla="val 54603"/>
                <a:gd name="adj2" fmla="val 50000"/>
              </a:avLst>
            </a:prstGeom>
            <a:noFill/>
            <a:ln w="9525" cap="flat" cmpd="sng">
              <a:solidFill>
                <a:schemeClr val="tx1"/>
              </a:solidFill>
              <a:prstDash val="solid"/>
              <a:headEnd type="none" w="med" len="med"/>
              <a:tailEnd type="none" w="med" len="med"/>
            </a:ln>
          </p:spPr>
          <p:txBody>
            <a:bodyPr/>
            <a:p>
              <a:pPr algn="ctr" eaLnBrk="1" hangingPunct="1"/>
              <a:endParaRPr lang="zh-CN" altLang="en-US" sz="1800" dirty="0">
                <a:latin typeface="Times New Roman" panose="02020603050405020304" pitchFamily="18" charset="0"/>
              </a:endParaRPr>
            </a:p>
          </p:txBody>
        </p:sp>
        <p:sp>
          <p:nvSpPr>
            <p:cNvPr id="15" name="文本框 348171"/>
            <p:cNvSpPr txBox="1"/>
            <p:nvPr/>
          </p:nvSpPr>
          <p:spPr>
            <a:xfrm>
              <a:off x="4753" y="2005"/>
              <a:ext cx="749" cy="589"/>
            </a:xfrm>
            <a:prstGeom prst="rect">
              <a:avLst/>
            </a:prstGeom>
            <a:noFill/>
            <a:ln w="9525">
              <a:noFill/>
            </a:ln>
          </p:spPr>
          <p:txBody>
            <a:bodyPr wrap="square">
              <a:spAutoFit/>
            </a:bodyPr>
            <a:p>
              <a:pPr algn="ctr" eaLnBrk="1" hangingPunct="1"/>
              <a:r>
                <a:rPr lang="en-US" altLang="zh-CN" sz="1800" b="1" dirty="0">
                  <a:solidFill>
                    <a:schemeClr val="tx2"/>
                  </a:solidFill>
                  <a:latin typeface="Times New Roman" panose="02020603050405020304" pitchFamily="18" charset="0"/>
                </a:rPr>
                <a:t>Linux</a:t>
              </a:r>
              <a:endParaRPr lang="en-US" altLang="zh-CN" sz="1800" b="1" dirty="0">
                <a:solidFill>
                  <a:schemeClr val="tx2"/>
                </a:solidFill>
                <a:latin typeface="Times New Roman" panose="02020603050405020304" pitchFamily="18" charset="0"/>
              </a:endParaRPr>
            </a:p>
            <a:p>
              <a:pPr algn="ctr" eaLnBrk="1" hangingPunct="1"/>
              <a:r>
                <a:rPr lang="zh-CN" altLang="en-US" sz="1800" b="1" dirty="0">
                  <a:solidFill>
                    <a:schemeClr val="tx2"/>
                  </a:solidFill>
                  <a:latin typeface="Times New Roman" panose="02020603050405020304" pitchFamily="18" charset="0"/>
                </a:rPr>
                <a:t>内核</a:t>
              </a:r>
              <a:endParaRPr lang="zh-CN" altLang="en-US" sz="1800" b="1" dirty="0">
                <a:solidFill>
                  <a:schemeClr val="tx2"/>
                </a:solidFill>
                <a:latin typeface="Times New Roman" panose="02020603050405020304" pitchFamily="18" charset="0"/>
              </a:endParaRPr>
            </a:p>
          </p:txBody>
        </p:sp>
        <p:sp>
          <p:nvSpPr>
            <p:cNvPr id="16" name="直接连接符 348172"/>
            <p:cNvSpPr/>
            <p:nvPr/>
          </p:nvSpPr>
          <p:spPr>
            <a:xfrm>
              <a:off x="1791" y="3158"/>
              <a:ext cx="0" cy="408"/>
            </a:xfrm>
            <a:prstGeom prst="line">
              <a:avLst/>
            </a:prstGeom>
            <a:ln w="9525" cap="flat" cmpd="sng">
              <a:solidFill>
                <a:schemeClr val="tx1"/>
              </a:solidFill>
              <a:prstDash val="solid"/>
              <a:headEnd type="none" w="med" len="med"/>
              <a:tailEnd type="triangle" w="med" len="med"/>
            </a:ln>
          </p:spPr>
        </p:sp>
        <p:sp>
          <p:nvSpPr>
            <p:cNvPr id="17" name="直接连接符 348173"/>
            <p:cNvSpPr/>
            <p:nvPr/>
          </p:nvSpPr>
          <p:spPr>
            <a:xfrm>
              <a:off x="3515" y="3158"/>
              <a:ext cx="0" cy="408"/>
            </a:xfrm>
            <a:prstGeom prst="line">
              <a:avLst/>
            </a:prstGeom>
            <a:ln w="9525" cap="flat" cmpd="sng">
              <a:solidFill>
                <a:schemeClr val="tx1"/>
              </a:solidFill>
              <a:prstDash val="solid"/>
              <a:headEnd type="none" w="med" len="med"/>
              <a:tailEnd type="triangle" w="med" len="med"/>
            </a:ln>
          </p:spPr>
        </p:sp>
        <p:sp>
          <p:nvSpPr>
            <p:cNvPr id="18" name="直接连接符 348174"/>
            <p:cNvSpPr/>
            <p:nvPr/>
          </p:nvSpPr>
          <p:spPr>
            <a:xfrm>
              <a:off x="2608" y="3158"/>
              <a:ext cx="0" cy="408"/>
            </a:xfrm>
            <a:prstGeom prst="line">
              <a:avLst/>
            </a:prstGeom>
            <a:ln w="9525" cap="flat" cmpd="sng">
              <a:solidFill>
                <a:schemeClr val="tx1"/>
              </a:solidFill>
              <a:prstDash val="solid"/>
              <a:headEnd type="none" w="med" len="med"/>
              <a:tailEnd type="triangle" w="med" len="med"/>
            </a:ln>
          </p:spPr>
        </p:sp>
        <p:sp>
          <p:nvSpPr>
            <p:cNvPr id="19" name="直接连接符 348175"/>
            <p:cNvSpPr/>
            <p:nvPr/>
          </p:nvSpPr>
          <p:spPr>
            <a:xfrm>
              <a:off x="1791" y="1888"/>
              <a:ext cx="0" cy="317"/>
            </a:xfrm>
            <a:prstGeom prst="line">
              <a:avLst/>
            </a:prstGeom>
            <a:ln w="9525" cap="flat" cmpd="sng">
              <a:solidFill>
                <a:schemeClr val="tx1"/>
              </a:solidFill>
              <a:prstDash val="solid"/>
              <a:headEnd type="none" w="med" len="med"/>
              <a:tailEnd type="triangle" w="med" len="med"/>
            </a:ln>
          </p:spPr>
        </p:sp>
        <p:sp>
          <p:nvSpPr>
            <p:cNvPr id="20" name="直接连接符 348176"/>
            <p:cNvSpPr/>
            <p:nvPr/>
          </p:nvSpPr>
          <p:spPr>
            <a:xfrm>
              <a:off x="3470" y="1888"/>
              <a:ext cx="0" cy="317"/>
            </a:xfrm>
            <a:prstGeom prst="line">
              <a:avLst/>
            </a:prstGeom>
            <a:ln w="9525" cap="flat" cmpd="sng">
              <a:solidFill>
                <a:schemeClr val="tx1"/>
              </a:solidFill>
              <a:prstDash val="solid"/>
              <a:headEnd type="none" w="med" len="med"/>
              <a:tailEnd type="triangle" w="med" len="med"/>
            </a:ln>
          </p:spPr>
        </p:sp>
        <p:sp>
          <p:nvSpPr>
            <p:cNvPr id="21" name="直接连接符 348177"/>
            <p:cNvSpPr/>
            <p:nvPr/>
          </p:nvSpPr>
          <p:spPr>
            <a:xfrm>
              <a:off x="2608" y="1888"/>
              <a:ext cx="0" cy="317"/>
            </a:xfrm>
            <a:prstGeom prst="line">
              <a:avLst/>
            </a:prstGeom>
            <a:ln w="9525" cap="flat" cmpd="sng">
              <a:solidFill>
                <a:schemeClr val="tx1"/>
              </a:solidFill>
              <a:prstDash val="solid"/>
              <a:headEnd type="none" w="med" len="med"/>
              <a:tailEnd type="triangle" w="med" len="med"/>
            </a:ln>
          </p:spPr>
        </p:sp>
        <p:sp>
          <p:nvSpPr>
            <p:cNvPr id="22" name="直接连接符 348178"/>
            <p:cNvSpPr/>
            <p:nvPr/>
          </p:nvSpPr>
          <p:spPr>
            <a:xfrm>
              <a:off x="1610" y="981"/>
              <a:ext cx="0" cy="272"/>
            </a:xfrm>
            <a:prstGeom prst="line">
              <a:avLst/>
            </a:prstGeom>
            <a:ln w="9525" cap="flat" cmpd="sng">
              <a:solidFill>
                <a:schemeClr val="tx1"/>
              </a:solidFill>
              <a:prstDash val="solid"/>
              <a:headEnd type="none" w="med" len="med"/>
              <a:tailEnd type="none" w="med" len="med"/>
            </a:ln>
          </p:spPr>
        </p:sp>
        <p:sp>
          <p:nvSpPr>
            <p:cNvPr id="23" name="直接连接符 348179"/>
            <p:cNvSpPr/>
            <p:nvPr/>
          </p:nvSpPr>
          <p:spPr>
            <a:xfrm>
              <a:off x="3651" y="981"/>
              <a:ext cx="0" cy="272"/>
            </a:xfrm>
            <a:prstGeom prst="line">
              <a:avLst/>
            </a:prstGeom>
            <a:ln w="9525" cap="flat" cmpd="sng">
              <a:solidFill>
                <a:schemeClr val="tx1"/>
              </a:solidFill>
              <a:prstDash val="solid"/>
              <a:headEnd type="none" w="med" len="med"/>
              <a:tailEnd type="none" w="med" len="med"/>
            </a:ln>
          </p:spPr>
        </p:sp>
        <p:sp>
          <p:nvSpPr>
            <p:cNvPr id="24" name="直接连接符 348180"/>
            <p:cNvSpPr/>
            <p:nvPr/>
          </p:nvSpPr>
          <p:spPr>
            <a:xfrm>
              <a:off x="2608" y="981"/>
              <a:ext cx="0" cy="272"/>
            </a:xfrm>
            <a:prstGeom prst="line">
              <a:avLst/>
            </a:prstGeom>
            <a:ln w="9525" cap="flat" cmpd="sng">
              <a:solidFill>
                <a:schemeClr val="tx1"/>
              </a:solidFill>
              <a:prstDash val="solid"/>
              <a:headEnd type="none" w="med" len="med"/>
              <a:tailEnd type="none" w="med" len="med"/>
            </a:ln>
          </p:spPr>
        </p:sp>
      </p:grpSp>
      <p:sp>
        <p:nvSpPr>
          <p:cNvPr id="25" name="文本框 348182"/>
          <p:cNvSpPr txBox="1"/>
          <p:nvPr/>
        </p:nvSpPr>
        <p:spPr>
          <a:xfrm>
            <a:off x="4070350" y="4483735"/>
            <a:ext cx="3533140" cy="368300"/>
          </a:xfrm>
          <a:prstGeom prst="rect">
            <a:avLst/>
          </a:prstGeom>
          <a:noFill/>
          <a:ln w="9525">
            <a:noFill/>
          </a:ln>
        </p:spPr>
        <p:txBody>
          <a:bodyPr wrap="square">
            <a:spAutoFit/>
          </a:bodyPr>
          <a:p>
            <a:pPr algn="ctr" eaLnBrk="1" hangingPunct="1"/>
            <a:r>
              <a:rPr lang="en-US" altLang="zh-CN" sz="1800" b="1" dirty="0">
                <a:solidFill>
                  <a:schemeClr val="tx2"/>
                </a:solidFill>
                <a:latin typeface="Times New Roman" panose="02020603050405020304" pitchFamily="18" charset="0"/>
              </a:rPr>
              <a:t>Linux</a:t>
            </a:r>
            <a:r>
              <a:rPr lang="zh-CN" altLang="en-US" sz="1800" b="1" dirty="0">
                <a:solidFill>
                  <a:schemeClr val="tx2"/>
                </a:solidFill>
                <a:latin typeface="Times New Roman" panose="02020603050405020304" pitchFamily="18" charset="0"/>
              </a:rPr>
              <a:t>内核在整个系统中的位置</a:t>
            </a:r>
            <a:endParaRPr lang="zh-CN" altLang="en-US" sz="1800" b="1" dirty="0">
              <a:solidFill>
                <a:schemeClr val="tx2"/>
              </a:solidFill>
              <a:latin typeface="Times New Roman" panose="02020603050405020304" pitchFamily="18" charset="0"/>
            </a:endParaRPr>
          </a:p>
        </p:txBody>
      </p:sp>
      <p:sp>
        <p:nvSpPr>
          <p:cNvPr id="26" name="右大括号 348183"/>
          <p:cNvSpPr/>
          <p:nvPr/>
        </p:nvSpPr>
        <p:spPr>
          <a:xfrm>
            <a:off x="7162800" y="667385"/>
            <a:ext cx="247015" cy="496570"/>
          </a:xfrm>
          <a:prstGeom prst="rightBrace">
            <a:avLst>
              <a:gd name="adj1" fmla="val 16684"/>
              <a:gd name="adj2" fmla="val 50000"/>
            </a:avLst>
          </a:prstGeom>
          <a:noFill/>
          <a:ln w="9525" cap="flat" cmpd="sng">
            <a:solidFill>
              <a:schemeClr val="tx1"/>
            </a:solidFill>
            <a:prstDash val="solid"/>
            <a:headEnd type="none" w="med" len="med"/>
            <a:tailEnd type="none" w="med" len="med"/>
          </a:ln>
        </p:spPr>
        <p:txBody>
          <a:bodyPr/>
          <a:p>
            <a:pPr algn="ctr" eaLnBrk="1" hangingPunct="1"/>
            <a:endParaRPr lang="zh-CN" altLang="en-US" sz="1800" dirty="0">
              <a:latin typeface="Times New Roman" panose="02020603050405020304" pitchFamily="18" charset="0"/>
            </a:endParaRPr>
          </a:p>
        </p:txBody>
      </p:sp>
      <p:sp>
        <p:nvSpPr>
          <p:cNvPr id="27" name="文本框 348184"/>
          <p:cNvSpPr txBox="1"/>
          <p:nvPr/>
        </p:nvSpPr>
        <p:spPr>
          <a:xfrm>
            <a:off x="7463155" y="590550"/>
            <a:ext cx="1194435" cy="368300"/>
          </a:xfrm>
          <a:prstGeom prst="rect">
            <a:avLst/>
          </a:prstGeom>
          <a:solidFill>
            <a:schemeClr val="bg1"/>
          </a:solidFill>
          <a:ln w="9525">
            <a:noFill/>
          </a:ln>
        </p:spPr>
        <p:txBody>
          <a:bodyPr wrap="square">
            <a:spAutoFit/>
          </a:bodyPr>
          <a:p>
            <a:pPr algn="ctr" eaLnBrk="1" hangingPunct="1"/>
            <a:r>
              <a:rPr lang="zh-CN" altLang="en-US" sz="1800" b="1" dirty="0">
                <a:solidFill>
                  <a:schemeClr val="tx2"/>
                </a:solidFill>
                <a:latin typeface="Times New Roman" panose="02020603050405020304" pitchFamily="18" charset="0"/>
              </a:rPr>
              <a:t>用户进程</a:t>
            </a:r>
            <a:endParaRPr lang="zh-CN" altLang="en-US" sz="1800" b="1" dirty="0">
              <a:solidFill>
                <a:schemeClr val="tx2"/>
              </a:solidFill>
              <a:latin typeface="Times New Roman" panose="02020603050405020304" pitchFamily="18" charset="0"/>
            </a:endParaRPr>
          </a:p>
        </p:txBody>
      </p:sp>
    </p:spTree>
  </p:cSld>
  <p:clrMapOvr>
    <a:masterClrMapping/>
  </p:clrMapOvr>
  <p:transition spd="slow">
    <p:pull dir="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r>
              <a:rPr lang="zh-CN" altLang="en-US"/>
              <a:t>内核</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457200" y="895985"/>
            <a:ext cx="7515225" cy="4149725"/>
          </a:xfrm>
          <a:prstGeom prst="rect">
            <a:avLst/>
          </a:prstGeom>
        </p:spPr>
      </p:pic>
      <p:sp>
        <p:nvSpPr>
          <p:cNvPr id="6" name="矩形 5"/>
          <p:cNvSpPr/>
          <p:nvPr/>
        </p:nvSpPr>
        <p:spPr>
          <a:xfrm>
            <a:off x="4876800" y="2800985"/>
            <a:ext cx="457200" cy="228600"/>
          </a:xfrm>
          <a:prstGeom prst="rect">
            <a:avLst/>
          </a:prstGeom>
          <a:noFill/>
          <a:ln w="38100" cap="sq"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r>
              <a:rPr lang="zh-CN" altLang="en-US"/>
              <a:t>体系结构</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0" y="1200785"/>
            <a:ext cx="9008110" cy="2760980"/>
          </a:xfrm>
          <a:prstGeom prst="rect">
            <a:avLst/>
          </a:prstGeom>
        </p:spPr>
      </p:pic>
    </p:spTree>
  </p:cSld>
  <p:clrMapOvr>
    <a:masterClrMapping/>
  </p:clrMapOvr>
  <p:transition spd="slow">
    <p:pull dir="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补充</a:t>
            </a:r>
            <a:r>
              <a:rPr lang="en-US" altLang="zh-CN"/>
              <a:t>-</a:t>
            </a:r>
            <a:r>
              <a:rPr lang="zh-CN" altLang="en-US"/>
              <a:t>中断和</a:t>
            </a:r>
            <a:r>
              <a:rPr lang="zh-CN" altLang="en-US"/>
              <a:t>异常</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457200" y="1200150"/>
            <a:ext cx="8229600" cy="2695575"/>
          </a:xfrm>
          <a:prstGeom prst="rect">
            <a:avLst/>
          </a:prstGeom>
        </p:spPr>
      </p:pic>
    </p:spTree>
  </p:cSld>
  <p:clrMapOvr>
    <a:masterClrMapping/>
  </p:clrMapOvr>
  <p:transition spd="slow">
    <p:pull dir="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中断的</a:t>
            </a:r>
            <a:r>
              <a:rPr lang="zh-CN" altLang="en-US"/>
              <a:t>作用</a:t>
            </a:r>
            <a:endParaRPr lang="zh-CN" altLang="en-US"/>
          </a:p>
        </p:txBody>
      </p:sp>
      <p:sp>
        <p:nvSpPr>
          <p:cNvPr id="3" name="内容占位符 2"/>
          <p:cNvSpPr>
            <a:spLocks noGrp="1"/>
          </p:cNvSpPr>
          <p:nvPr>
            <p:ph idx="1"/>
          </p:nvPr>
        </p:nvSpPr>
        <p:spPr/>
        <p:txBody>
          <a:bodyPr/>
          <a:p>
            <a:r>
              <a:rPr lang="zh-CN" altLang="en-US"/>
              <a:t>CPU 上会运行两种程序，一种是</a:t>
            </a:r>
            <a:r>
              <a:rPr lang="zh-CN" altLang="en-US">
                <a:solidFill>
                  <a:srgbClr val="FF0000"/>
                </a:solidFill>
              </a:rPr>
              <a:t>操作系统内核程序</a:t>
            </a:r>
            <a:r>
              <a:rPr lang="zh-CN" altLang="en-US"/>
              <a:t>，一种是</a:t>
            </a:r>
            <a:r>
              <a:rPr lang="zh-CN" altLang="en-US">
                <a:solidFill>
                  <a:srgbClr val="FF0000"/>
                </a:solidFill>
              </a:rPr>
              <a:t>应用程序</a:t>
            </a:r>
            <a:endParaRPr lang="zh-CN" altLang="en-US">
              <a:solidFill>
                <a:srgbClr val="FF0000"/>
              </a:solidFill>
            </a:endParaRPr>
          </a:p>
          <a:p>
            <a:r>
              <a:rPr lang="zh-CN" altLang="en-US">
                <a:solidFill>
                  <a:schemeClr val="tx1"/>
                </a:solidFill>
              </a:rPr>
              <a:t>在合适的情况下，操作系统内核会把CPU的使用权主动让给应用程序（第二章进程管理相关内容）</a:t>
            </a:r>
            <a:endParaRPr lang="zh-CN" altLang="en-US">
              <a:solidFill>
                <a:schemeClr val="tx1"/>
              </a:solidFill>
            </a:endParaRPr>
          </a:p>
          <a:p>
            <a:r>
              <a:rPr lang="zh-CN" altLang="en-US">
                <a:solidFill>
                  <a:srgbClr val="FF0000"/>
                </a:solidFill>
              </a:rPr>
              <a:t>“中断”是让操作系统内核夺回CPU使用权的唯一途径</a:t>
            </a:r>
            <a:endParaRPr lang="zh-CN" altLang="en-US">
              <a:solidFill>
                <a:srgbClr val="FF0000"/>
              </a:solidFill>
            </a:endParaRPr>
          </a:p>
          <a:p>
            <a:r>
              <a:rPr lang="zh-CN" altLang="en-US">
                <a:solidFill>
                  <a:srgbClr val="00B0F0"/>
                </a:solidFill>
              </a:rPr>
              <a:t>如果没有“中断”机制，那么一旦应用程序上CPU运行，CPU就会一直运行这个应用程序</a:t>
            </a:r>
            <a:endParaRPr lang="zh-CN" altLang="en-US">
              <a:solidFill>
                <a:srgbClr val="00B0F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7" name="圆角矩形标注 6"/>
          <p:cNvSpPr/>
          <p:nvPr/>
        </p:nvSpPr>
        <p:spPr>
          <a:xfrm>
            <a:off x="3810000" y="213360"/>
            <a:ext cx="2372995" cy="880110"/>
          </a:xfrm>
          <a:prstGeom prst="wedgeRoundRectCallout">
            <a:avLst>
              <a:gd name="adj1" fmla="val -93430"/>
              <a:gd name="adj2" fmla="val -360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“中断”会使CPU由</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用户态</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变为</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内核态</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，使操作系统重新夺回对CPU的控制权</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343400" y="3737610"/>
            <a:ext cx="1008380" cy="1146810"/>
          </a:xfrm>
          <a:prstGeom prst="rect">
            <a:avLst/>
          </a:prstGeom>
        </p:spPr>
      </p:pic>
      <p:sp>
        <p:nvSpPr>
          <p:cNvPr id="6" name="圆角矩形标注 5"/>
          <p:cNvSpPr/>
          <p:nvPr/>
        </p:nvSpPr>
        <p:spPr>
          <a:xfrm>
            <a:off x="6248400" y="3790950"/>
            <a:ext cx="1600835" cy="880110"/>
          </a:xfrm>
          <a:prstGeom prst="wedgeRoundRectCallout">
            <a:avLst>
              <a:gd name="adj1" fmla="val -93430"/>
              <a:gd name="adj2" fmla="val -3607"/>
              <a:gd name="adj3" fmla="val 16667"/>
            </a:avLst>
          </a:prstGeom>
          <a:solidFill>
            <a:srgbClr val="98200F"/>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既如此，何来 “并发”！？</a:t>
            </a:r>
            <a:endParaRPr kumimoji="0" lang="zh-CN" sz="14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中断的</a:t>
            </a:r>
            <a:r>
              <a:rPr lang="zh-CN" altLang="en-US"/>
              <a:t>类型</a:t>
            </a:r>
            <a:endParaRPr lang="zh-CN" altLang="en-US"/>
          </a:p>
        </p:txBody>
      </p:sp>
      <p:sp>
        <p:nvSpPr>
          <p:cNvPr id="3" name="内容占位符 2"/>
          <p:cNvSpPr>
            <a:spLocks noGrp="1"/>
          </p:cNvSpPr>
          <p:nvPr>
            <p:ph idx="1"/>
          </p:nvPr>
        </p:nvSpPr>
        <p:spPr/>
        <p:txBody>
          <a:bodyPr/>
          <a:p>
            <a:r>
              <a:rPr lang="zh-CN" altLang="en-US">
                <a:solidFill>
                  <a:srgbClr val="FF0000"/>
                </a:solidFill>
              </a:rPr>
              <a:t>内核态</a:t>
            </a:r>
            <a:r>
              <a:rPr lang="en-US" altLang="zh-CN">
                <a:solidFill>
                  <a:srgbClr val="FF0000"/>
                </a:solidFill>
              </a:rPr>
              <a:t>→</a:t>
            </a:r>
            <a:r>
              <a:rPr lang="zh-CN" altLang="en-US">
                <a:solidFill>
                  <a:srgbClr val="FF0000"/>
                </a:solidFill>
              </a:rPr>
              <a:t>用户态</a:t>
            </a:r>
            <a:r>
              <a:rPr lang="zh-CN" altLang="en-US"/>
              <a:t>：执行一条</a:t>
            </a:r>
            <a:r>
              <a:rPr lang="zh-CN" altLang="en-US">
                <a:solidFill>
                  <a:srgbClr val="FF0000"/>
                </a:solidFill>
              </a:rPr>
              <a:t>特权指令</a:t>
            </a:r>
            <a:r>
              <a:rPr lang="zh-CN" altLang="en-US"/>
              <a:t>——修改PSW的标志位为“</a:t>
            </a:r>
            <a:r>
              <a:rPr lang="zh-CN" altLang="en-US">
                <a:solidFill>
                  <a:srgbClr val="FF0000"/>
                </a:solidFill>
              </a:rPr>
              <a:t>用户态</a:t>
            </a:r>
            <a:r>
              <a:rPr lang="zh-CN" altLang="en-US"/>
              <a:t>”，这个动作意味着操作系统将主动让出CPU使用权 </a:t>
            </a:r>
            <a:endParaRPr lang="zh-CN" altLang="en-US"/>
          </a:p>
          <a:p>
            <a:r>
              <a:rPr lang="zh-CN" altLang="en-US">
                <a:solidFill>
                  <a:srgbClr val="FF0000"/>
                </a:solidFill>
              </a:rPr>
              <a:t>用户态</a:t>
            </a:r>
            <a:r>
              <a:rPr lang="en-US" altLang="zh-CN">
                <a:solidFill>
                  <a:srgbClr val="FF0000"/>
                </a:solidFill>
                <a:sym typeface="+mn-ea"/>
              </a:rPr>
              <a:t>→</a:t>
            </a:r>
            <a:r>
              <a:rPr lang="zh-CN" altLang="en-US">
                <a:solidFill>
                  <a:srgbClr val="FF0000"/>
                </a:solidFill>
              </a:rPr>
              <a:t>内核态</a:t>
            </a:r>
            <a:r>
              <a:rPr lang="zh-CN" altLang="en-US"/>
              <a:t>：由“</a:t>
            </a:r>
            <a:r>
              <a:rPr lang="zh-CN" altLang="en-US">
                <a:solidFill>
                  <a:srgbClr val="FF0000"/>
                </a:solidFill>
              </a:rPr>
              <a:t>中断</a:t>
            </a:r>
            <a:r>
              <a:rPr lang="zh-CN" altLang="en-US"/>
              <a:t>”引发，</a:t>
            </a:r>
            <a:r>
              <a:rPr lang="zh-CN" altLang="en-US">
                <a:solidFill>
                  <a:srgbClr val="FF0000"/>
                </a:solidFill>
              </a:rPr>
              <a:t>硬件自动完成变态过程</a:t>
            </a:r>
            <a:r>
              <a:rPr lang="zh-CN" altLang="en-US"/>
              <a:t>，触发中断信号意味着操作系统将</a:t>
            </a:r>
            <a:r>
              <a:rPr lang="zh-CN" altLang="en-US">
                <a:solidFill>
                  <a:srgbClr val="FF0000"/>
                </a:solidFill>
              </a:rPr>
              <a:t>强行夺回CPU的使用权</a:t>
            </a:r>
            <a:endParaRPr lang="zh-CN" altLang="en-US">
              <a:solidFill>
                <a:srgbClr val="FF000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830580" y="2978150"/>
            <a:ext cx="3234690" cy="1990725"/>
          </a:xfrm>
          <a:prstGeom prst="rect">
            <a:avLst/>
          </a:prstGeom>
        </p:spPr>
      </p:pic>
      <p:sp>
        <p:nvSpPr>
          <p:cNvPr id="7" name="圆角矩形标注 6"/>
          <p:cNvSpPr/>
          <p:nvPr/>
        </p:nvSpPr>
        <p:spPr>
          <a:xfrm>
            <a:off x="5105400" y="3105150"/>
            <a:ext cx="2372995" cy="656590"/>
          </a:xfrm>
          <a:prstGeom prst="wedgeRoundRectCallout">
            <a:avLst>
              <a:gd name="adj1" fmla="val -93430"/>
              <a:gd name="adj2" fmla="val -360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有关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6" name="圆角矩形标注 5"/>
          <p:cNvSpPr/>
          <p:nvPr/>
        </p:nvSpPr>
        <p:spPr>
          <a:xfrm>
            <a:off x="5105400" y="4095750"/>
            <a:ext cx="2372995" cy="656590"/>
          </a:xfrm>
          <a:prstGeom prst="wedgeRoundRectCallout">
            <a:avLst>
              <a:gd name="adj1" fmla="val -93430"/>
              <a:gd name="adj2" fmla="val -360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无关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外部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内中断</a:t>
            </a:r>
            <a:r>
              <a:rPr lang="en-US" altLang="zh-CN"/>
              <a:t>-</a:t>
            </a:r>
            <a:r>
              <a:rPr lang="zh-CN" altLang="en-US"/>
              <a:t>异常</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7" name="圆角矩形标注 6"/>
          <p:cNvSpPr/>
          <p:nvPr/>
        </p:nvSpPr>
        <p:spPr>
          <a:xfrm>
            <a:off x="3657600" y="285750"/>
            <a:ext cx="2372995" cy="656590"/>
          </a:xfrm>
          <a:prstGeom prst="wedgeRoundRectCallout">
            <a:avLst>
              <a:gd name="adj1" fmla="val -93430"/>
              <a:gd name="adj2" fmla="val -360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有关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6" name="矩形 5"/>
          <p:cNvSpPr/>
          <p:nvPr/>
        </p:nvSpPr>
        <p:spPr>
          <a:xfrm>
            <a:off x="457200" y="1276985"/>
            <a:ext cx="1143635" cy="617220"/>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5181600" y="1886585"/>
            <a:ext cx="983615" cy="983615"/>
          </a:xfrm>
          <a:prstGeom prst="rect">
            <a:avLst/>
          </a:prstGeom>
        </p:spPr>
      </p:pic>
      <p:sp>
        <p:nvSpPr>
          <p:cNvPr id="9" name="矩形 8"/>
          <p:cNvSpPr/>
          <p:nvPr/>
        </p:nvSpPr>
        <p:spPr>
          <a:xfrm>
            <a:off x="5528945" y="1505585"/>
            <a:ext cx="929005" cy="407035"/>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用户态</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10" name="直接箭头连接符 9"/>
          <p:cNvCxnSpPr>
            <a:stCxn id="6" idx="3"/>
          </p:cNvCxnSpPr>
          <p:nvPr/>
        </p:nvCxnSpPr>
        <p:spPr>
          <a:xfrm flipV="1">
            <a:off x="1600835" y="158178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11" name="文本框 10"/>
          <p:cNvSpPr txBox="1"/>
          <p:nvPr/>
        </p:nvSpPr>
        <p:spPr>
          <a:xfrm>
            <a:off x="2057400" y="972185"/>
            <a:ext cx="1282065" cy="1753235"/>
          </a:xfrm>
          <a:prstGeom prst="rect">
            <a:avLst/>
          </a:prstGeom>
          <a:solidFill>
            <a:srgbClr val="00B0F0"/>
          </a:solidFill>
        </p:spPr>
        <p:txBody>
          <a:bodyPr wrap="square" rtlCol="0">
            <a:spAutoFit/>
          </a:bodyPr>
          <a:p>
            <a:pPr algn="ctr"/>
            <a:r>
              <a:rPr lang="en-US" altLang="zh-CN" sz="1800">
                <a:solidFill>
                  <a:schemeClr val="tx1"/>
                </a:solidFill>
              </a:rPr>
              <a:t>……</a:t>
            </a: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r>
              <a:rPr lang="en-US" altLang="zh-CN" sz="1800">
                <a:solidFill>
                  <a:schemeClr val="tx1"/>
                </a:solidFill>
              </a:rPr>
              <a:t>……</a:t>
            </a:r>
            <a:endParaRPr lang="en-US" altLang="zh-CN" sz="1800">
              <a:solidFill>
                <a:schemeClr val="tx1"/>
              </a:solidFill>
            </a:endParaRPr>
          </a:p>
        </p:txBody>
      </p:sp>
      <p:sp>
        <p:nvSpPr>
          <p:cNvPr id="16" name="爆炸形 1 15"/>
          <p:cNvSpPr/>
          <p:nvPr/>
        </p:nvSpPr>
        <p:spPr>
          <a:xfrm>
            <a:off x="5105400" y="2588895"/>
            <a:ext cx="1295400" cy="822325"/>
          </a:xfrm>
          <a:prstGeom prst="irregularSeal1">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中断信号</a:t>
            </a:r>
            <a:endPar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20" name="矩形 19"/>
          <p:cNvSpPr/>
          <p:nvPr/>
        </p:nvSpPr>
        <p:spPr>
          <a:xfrm>
            <a:off x="4862195" y="1505585"/>
            <a:ext cx="929005" cy="407035"/>
          </a:xfrm>
          <a:prstGeom prst="rect">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内核态</a:t>
            </a:r>
            <a:endPar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17" name="文本框 16"/>
          <p:cNvSpPr txBox="1"/>
          <p:nvPr/>
        </p:nvSpPr>
        <p:spPr>
          <a:xfrm>
            <a:off x="2347595" y="127508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1</a:t>
            </a:r>
            <a:endParaRPr lang="zh-CN" altLang="en-US" sz="1400">
              <a:solidFill>
                <a:schemeClr val="tx1"/>
              </a:solidFill>
            </a:endParaRPr>
          </a:p>
        </p:txBody>
      </p:sp>
      <p:sp>
        <p:nvSpPr>
          <p:cNvPr id="18" name="文本框 17"/>
          <p:cNvSpPr txBox="1"/>
          <p:nvPr/>
        </p:nvSpPr>
        <p:spPr>
          <a:xfrm>
            <a:off x="2350135" y="155575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2</a:t>
            </a:r>
            <a:endParaRPr lang="zh-CN" altLang="en-US" sz="1400">
              <a:solidFill>
                <a:schemeClr val="tx1"/>
              </a:solidFill>
            </a:endParaRPr>
          </a:p>
        </p:txBody>
      </p:sp>
      <p:sp>
        <p:nvSpPr>
          <p:cNvPr id="21" name="文本框 20"/>
          <p:cNvSpPr txBox="1"/>
          <p:nvPr/>
        </p:nvSpPr>
        <p:spPr>
          <a:xfrm>
            <a:off x="1938020" y="1864995"/>
            <a:ext cx="1492250" cy="306705"/>
          </a:xfrm>
          <a:prstGeom prst="rect">
            <a:avLst/>
          </a:prstGeom>
          <a:noFill/>
        </p:spPr>
        <p:txBody>
          <a:bodyPr wrap="none" rtlCol="0" anchor="t">
            <a:spAutoFit/>
          </a:bodyPr>
          <a:p>
            <a:r>
              <a:rPr lang="zh-CN" altLang="en-US" sz="1400">
                <a:solidFill>
                  <a:srgbClr val="FF0000"/>
                </a:solidFill>
                <a:sym typeface="+mn-ea"/>
              </a:rPr>
              <a:t>指令</a:t>
            </a:r>
            <a:r>
              <a:rPr lang="en-US" altLang="zh-CN" sz="1400">
                <a:solidFill>
                  <a:srgbClr val="FF0000"/>
                </a:solidFill>
                <a:sym typeface="+mn-ea"/>
              </a:rPr>
              <a:t>3(</a:t>
            </a:r>
            <a:r>
              <a:rPr lang="zh-CN" altLang="en-US" sz="1400">
                <a:solidFill>
                  <a:srgbClr val="FF0000"/>
                </a:solidFill>
                <a:sym typeface="+mn-ea"/>
              </a:rPr>
              <a:t>特权指令</a:t>
            </a:r>
            <a:r>
              <a:rPr lang="en-US" altLang="zh-CN" sz="1400">
                <a:solidFill>
                  <a:srgbClr val="FF0000"/>
                </a:solidFill>
                <a:sym typeface="+mn-ea"/>
              </a:rPr>
              <a:t>)</a:t>
            </a:r>
            <a:endParaRPr lang="en-US" altLang="zh-CN" sz="1400">
              <a:solidFill>
                <a:srgbClr val="FF0000"/>
              </a:solidFill>
              <a:sym typeface="+mn-ea"/>
            </a:endParaRPr>
          </a:p>
        </p:txBody>
      </p:sp>
      <p:sp>
        <p:nvSpPr>
          <p:cNvPr id="23" name="文本框 22"/>
          <p:cNvSpPr txBox="1"/>
          <p:nvPr/>
        </p:nvSpPr>
        <p:spPr>
          <a:xfrm>
            <a:off x="2362200" y="2174875"/>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4</a:t>
            </a:r>
            <a:endParaRPr lang="en-US" altLang="zh-CN" sz="1400">
              <a:solidFill>
                <a:schemeClr val="tx1"/>
              </a:solidFill>
              <a:sym typeface="+mn-ea"/>
            </a:endParaRPr>
          </a:p>
        </p:txBody>
      </p:sp>
      <p:pic>
        <p:nvPicPr>
          <p:cNvPr id="22" name="图片 21"/>
          <p:cNvPicPr>
            <a:picLocks noChangeAspect="1"/>
          </p:cNvPicPr>
          <p:nvPr/>
        </p:nvPicPr>
        <p:blipFill>
          <a:blip r:embed="rId2"/>
          <a:stretch>
            <a:fillRect/>
          </a:stretch>
        </p:blipFill>
        <p:spPr>
          <a:xfrm>
            <a:off x="304800" y="1772285"/>
            <a:ext cx="908685" cy="953135"/>
          </a:xfrm>
          <a:prstGeom prst="rect">
            <a:avLst/>
          </a:prstGeom>
        </p:spPr>
      </p:pic>
      <p:pic>
        <p:nvPicPr>
          <p:cNvPr id="24" name="图片 23"/>
          <p:cNvPicPr>
            <a:picLocks noChangeAspect="1"/>
          </p:cNvPicPr>
          <p:nvPr/>
        </p:nvPicPr>
        <p:blipFill>
          <a:blip r:embed="rId3"/>
          <a:stretch>
            <a:fillRect/>
          </a:stretch>
        </p:blipFill>
        <p:spPr>
          <a:xfrm>
            <a:off x="6553200" y="1809750"/>
            <a:ext cx="1045845" cy="1045845"/>
          </a:xfrm>
          <a:prstGeom prst="rect">
            <a:avLst/>
          </a:prstGeom>
        </p:spPr>
      </p:pic>
      <p:sp>
        <p:nvSpPr>
          <p:cNvPr id="25" name="矩形 24"/>
          <p:cNvSpPr/>
          <p:nvPr/>
        </p:nvSpPr>
        <p:spPr>
          <a:xfrm>
            <a:off x="458470" y="3010535"/>
            <a:ext cx="114363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处理中断 信号的内 核程序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26" name="直接箭头连接符 25"/>
          <p:cNvCxnSpPr/>
          <p:nvPr/>
        </p:nvCxnSpPr>
        <p:spPr>
          <a:xfrm flipV="1">
            <a:off x="1604010" y="341820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27" name="矩形 26"/>
          <p:cNvSpPr/>
          <p:nvPr/>
        </p:nvSpPr>
        <p:spPr>
          <a:xfrm>
            <a:off x="2058670" y="2959100"/>
            <a:ext cx="1280160" cy="111696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8" name="文本框 27"/>
          <p:cNvSpPr txBox="1"/>
          <p:nvPr/>
        </p:nvSpPr>
        <p:spPr>
          <a:xfrm>
            <a:off x="2164080" y="2952750"/>
            <a:ext cx="1068705" cy="1198880"/>
          </a:xfrm>
          <a:prstGeom prst="rect">
            <a:avLst/>
          </a:prstGeom>
          <a:noFill/>
        </p:spPr>
        <p:txBody>
          <a:bodyPr wrap="square" rtlCol="0">
            <a:spAutoFit/>
          </a:bodyPr>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指令1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指令2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指令3</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a:t>
            </a:r>
            <a:endParaRPr lang="zh-CN" altLang="en-US" sz="1800" smtClean="0">
              <a:ln>
                <a:noFill/>
              </a:ln>
              <a:solidFill>
                <a:schemeClr val="tx1"/>
              </a:solidFill>
              <a:effectLst/>
              <a:sym typeface="+mn-ea"/>
            </a:endParaRPr>
          </a:p>
        </p:txBody>
      </p:sp>
      <p:sp>
        <p:nvSpPr>
          <p:cNvPr id="29" name="文本框 28"/>
          <p:cNvSpPr txBox="1"/>
          <p:nvPr/>
        </p:nvSpPr>
        <p:spPr>
          <a:xfrm>
            <a:off x="3581400" y="3629660"/>
            <a:ext cx="3364865" cy="306705"/>
          </a:xfrm>
          <a:prstGeom prst="rect">
            <a:avLst/>
          </a:prstGeom>
          <a:noFill/>
        </p:spPr>
        <p:txBody>
          <a:bodyPr wrap="square" rtlCol="0" anchor="t">
            <a:spAutoFit/>
          </a:bodyPr>
          <a:p>
            <a:r>
              <a:rPr lang="zh-CN" altLang="en-US" sz="1400">
                <a:solidFill>
                  <a:schemeClr val="tx1"/>
                </a:solidFill>
              </a:rPr>
              <a:t>例子 1：试图在用户态下执行特权指令</a:t>
            </a:r>
            <a:endParaRPr lang="zh-CN" altLang="en-US" sz="1400">
              <a:solidFill>
                <a:schemeClr val="tx1"/>
              </a:solidFill>
            </a:endParaRPr>
          </a:p>
        </p:txBody>
      </p:sp>
      <p:sp>
        <p:nvSpPr>
          <p:cNvPr id="30" name="文本框 29"/>
          <p:cNvSpPr txBox="1"/>
          <p:nvPr/>
        </p:nvSpPr>
        <p:spPr>
          <a:xfrm>
            <a:off x="3581400" y="3936365"/>
            <a:ext cx="3288665" cy="306705"/>
          </a:xfrm>
          <a:prstGeom prst="rect">
            <a:avLst/>
          </a:prstGeom>
          <a:noFill/>
        </p:spPr>
        <p:txBody>
          <a:bodyPr wrap="square" rtlCol="0" anchor="t">
            <a:spAutoFit/>
          </a:bodyPr>
          <a:p>
            <a:r>
              <a:rPr lang="zh-CN" altLang="en-US" sz="1400">
                <a:solidFill>
                  <a:schemeClr val="tx1"/>
                </a:solidFill>
              </a:rPr>
              <a:t>例子 2：执行除法指令时发现除数为 0</a:t>
            </a:r>
            <a:endParaRPr lang="zh-CN" altLang="en-US" sz="1400">
              <a:solidFill>
                <a:schemeClr val="tx1"/>
              </a:solidFill>
            </a:endParaRPr>
          </a:p>
        </p:txBody>
      </p:sp>
      <p:sp>
        <p:nvSpPr>
          <p:cNvPr id="31" name="圆角矩形标注 30"/>
          <p:cNvSpPr/>
          <p:nvPr/>
        </p:nvSpPr>
        <p:spPr>
          <a:xfrm>
            <a:off x="5943600" y="4385310"/>
            <a:ext cx="2372995" cy="656590"/>
          </a:xfrm>
          <a:prstGeom prst="wedgeRoundRectCallout">
            <a:avLst>
              <a:gd name="adj1" fmla="val -83877"/>
              <a:gd name="adj2" fmla="val -68858"/>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若当前执行的指令是非法的，则会引发一个中断信号</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3" name="图片 2"/>
          <p:cNvPicPr>
            <a:picLocks noChangeAspect="1"/>
          </p:cNvPicPr>
          <p:nvPr/>
        </p:nvPicPr>
        <p:blipFill>
          <a:blip r:embed="rId4"/>
          <a:stretch>
            <a:fillRect/>
          </a:stretch>
        </p:blipFill>
        <p:spPr>
          <a:xfrm>
            <a:off x="7010400" y="2972435"/>
            <a:ext cx="1648460" cy="1103630"/>
          </a:xfrm>
          <a:prstGeom prst="rect">
            <a:avLst/>
          </a:prstGeom>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16667 0.177756 " pathEditMode="relative" ptsTypes="">
                                      <p:cBhvr>
                                        <p:cTn id="6" dur="2000" fill="hold"/>
                                        <p:tgtEl>
                                          <p:spTgt spid="1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par>
                          <p:cTn id="12" fill="hold">
                            <p:stCondLst>
                              <p:cond delay="500"/>
                            </p:stCondLst>
                            <p:childTnLst>
                              <p:par>
                                <p:cTn id="13" presetID="0" presetClass="path" presetSubtype="0" accel="50000" decel="50000" fill="hold" grpId="0" nodeType="afterEffect">
                                  <p:stCondLst>
                                    <p:cond delay="0"/>
                                  </p:stCondLst>
                                  <p:childTnLst>
                                    <p:animMotion origin="layout" path="M 0 0 L 0.325 0.133317 " pathEditMode="relative" ptsTypes="">
                                      <p:cBhvr>
                                        <p:cTn id="14" dur="2000" fill="hold"/>
                                        <p:tgtEl>
                                          <p:spTgt spid="1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par>
                          <p:cTn id="24" fill="hold">
                            <p:stCondLst>
                              <p:cond delay="1000"/>
                            </p:stCondLst>
                            <p:childTnLst>
                              <p:par>
                                <p:cTn id="25" presetID="0" presetClass="path" presetSubtype="0" accel="50000" decel="50000" fill="hold" grpId="0" nodeType="afterEffect">
                                  <p:stCondLst>
                                    <p:cond delay="0"/>
                                  </p:stCondLst>
                                  <p:childTnLst>
                                    <p:animMotion origin="layout" path="M 0 0 L 0.325 0.0592519 " pathEditMode="relative" ptsTypes="">
                                      <p:cBhvr>
                                        <p:cTn id="26" dur="2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par>
                          <p:cTn id="36" fill="hold">
                            <p:stCondLst>
                              <p:cond delay="1000"/>
                            </p:stCondLst>
                            <p:childTnLst>
                              <p:par>
                                <p:cTn id="37" presetID="3" presetClass="entr" presetSubtype="1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linds(horizontal)">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0.316667 0.0592519 L 0 0 " pathEditMode="relative" ptsTypes="">
                                      <p:cBhvr>
                                        <p:cTn id="43" dur="2000" fill="hold"/>
                                        <p:tgtEl>
                                          <p:spTgt spid="21"/>
                                        </p:tgtEl>
                                        <p:attrNameLst>
                                          <p:attrName>ppt_x</p:attrName>
                                          <p:attrName>ppt_y</p:attrName>
                                        </p:attrNameLst>
                                      </p:cBhvr>
                                    </p:animMotion>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par>
                          <p:cTn id="53" fill="hold">
                            <p:stCondLst>
                              <p:cond delay="1000"/>
                            </p:stCondLst>
                            <p:childTnLst>
                              <p:par>
                                <p:cTn id="54" presetID="3" presetClass="exit" presetSubtype="10" fill="hold" grpId="2" nodeType="afterEffect">
                                  <p:stCondLst>
                                    <p:cond delay="0"/>
                                  </p:stCondLst>
                                  <p:childTnLst>
                                    <p:animEffect transition="out" filter="blinds(horizontal)">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par>
                          <p:cTn id="57" fill="hold">
                            <p:stCondLst>
                              <p:cond delay="1500"/>
                            </p:stCondLst>
                            <p:childTnLst>
                              <p:par>
                                <p:cTn id="58" presetID="3" presetClass="exit" presetSubtype="10" fill="hold" nodeType="afterEffect">
                                  <p:stCondLst>
                                    <p:cond delay="0"/>
                                  </p:stCondLst>
                                  <p:childTnLst>
                                    <p:animEffect transition="out" filter="blinds(horizontal)">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linds(horizontal)">
                                      <p:cBhvr>
                                        <p:cTn id="65" dur="500"/>
                                        <p:tgtEl>
                                          <p:spTgt spid="25"/>
                                        </p:tgtEl>
                                      </p:cBhvr>
                                    </p:animEffect>
                                  </p:childTnLst>
                                </p:cTn>
                              </p:par>
                              <p:par>
                                <p:cTn id="66" presetID="3" presetClass="entr" presetSubtype="1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linds(horizontal)">
                                      <p:cBhvr>
                                        <p:cTn id="68" dur="500"/>
                                        <p:tgtEl>
                                          <p:spTgt spid="26"/>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linds(horizontal)">
                                      <p:cBhvr>
                                        <p:cTn id="71" dur="500"/>
                                        <p:tgtEl>
                                          <p:spTgt spid="28"/>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linds(horizontal)">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2" nodeType="clickEffect">
                                  <p:stCondLst>
                                    <p:cond delay="0"/>
                                  </p:stCondLst>
                                  <p:childTnLst>
                                    <p:animMotion origin="layout" path="M 0 0 L 0.316667 -0.177756 " pathEditMode="relative" ptsTypes="">
                                      <p:cBhvr>
                                        <p:cTn id="78" dur="2000" fill="hold"/>
                                        <p:tgtEl>
                                          <p:spTgt spid="28"/>
                                        </p:tgtEl>
                                        <p:attrNameLst>
                                          <p:attrName>ppt_x</p:attrName>
                                          <p:attrName>ppt_y</p:attrName>
                                        </p:attrNameLst>
                                      </p:cBhvr>
                                    </p:animMotion>
                                  </p:childTnLst>
                                </p:cTn>
                              </p:par>
                            </p:childTnLst>
                          </p:cTn>
                        </p:par>
                      </p:childTnLst>
                    </p:cTn>
                  </p:par>
                  <p:par>
                    <p:cTn id="79" fill="hold">
                      <p:stCondLst>
                        <p:cond delay="indefinite"/>
                      </p:stCondLst>
                      <p:childTnLst>
                        <p:par>
                          <p:cTn id="80" fill="hold">
                            <p:stCondLst>
                              <p:cond delay="0"/>
                            </p:stCondLst>
                            <p:childTnLst>
                              <p:par>
                                <p:cTn id="81" presetID="3" presetClass="exit" presetSubtype="10" fill="hold" grpId="3" nodeType="clickEffect">
                                  <p:stCondLst>
                                    <p:cond delay="0"/>
                                  </p:stCondLst>
                                  <p:childTnLst>
                                    <p:animEffect transition="out" filter="blinds(horizontal)">
                                      <p:cBhvr>
                                        <p:cTn id="82" dur="500"/>
                                        <p:tgtEl>
                                          <p:spTgt spid="28"/>
                                        </p:tgtEl>
                                      </p:cBhvr>
                                    </p:animEffect>
                                    <p:set>
                                      <p:cBhvr>
                                        <p:cTn id="83" dur="1" fill="hold">
                                          <p:stCondLst>
                                            <p:cond delay="499"/>
                                          </p:stCondLst>
                                        </p:cTn>
                                        <p:tgtEl>
                                          <p:spTgt spid="2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linds(horizontal)">
                                      <p:cBhvr>
                                        <p:cTn id="88" dur="500"/>
                                        <p:tgtEl>
                                          <p:spTgt spid="29"/>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blinds(horizontal)">
                                      <p:cBhvr>
                                        <p:cTn id="93" dur="500"/>
                                        <p:tgtEl>
                                          <p:spTgt spid="30"/>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blinds(horizontal)">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9" grpId="0" bldLvl="0" animBg="1"/>
      <p:bldP spid="9" grpId="1" animBg="1"/>
      <p:bldP spid="20" grpId="0" bldLvl="0" animBg="1"/>
      <p:bldP spid="20" grpId="1" animBg="1"/>
      <p:bldP spid="16" grpId="2" bldLvl="0" animBg="1"/>
      <p:bldP spid="17" grpId="0"/>
      <p:bldP spid="17" grpId="1"/>
      <p:bldP spid="18" grpId="0"/>
      <p:bldP spid="18" grpId="1"/>
      <p:bldP spid="21" grpId="0"/>
      <p:bldP spid="25" grpId="0" bldLvl="0" animBg="1"/>
      <p:bldP spid="25" grpId="1" animBg="1"/>
      <p:bldP spid="28" grpId="0"/>
      <p:bldP spid="27" grpId="0" bldLvl="0" animBg="1"/>
      <p:bldP spid="28" grpId="1"/>
      <p:bldP spid="27" grpId="1" animBg="1"/>
      <p:bldP spid="28" grpId="2"/>
      <p:bldP spid="28" grpId="3"/>
      <p:bldP spid="21" grpId="2"/>
      <p:bldP spid="29" grpId="0"/>
      <p:bldP spid="29" grpId="1"/>
      <p:bldP spid="30" grpId="0"/>
      <p:bldP spid="30" grpId="1"/>
      <p:bldP spid="31" grpId="0" animBg="1"/>
      <p:bldP spid="31"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内中断</a:t>
            </a:r>
            <a:r>
              <a:rPr lang="en-US" altLang="zh-CN"/>
              <a:t>-</a:t>
            </a:r>
            <a:r>
              <a:rPr lang="zh-CN" altLang="en-US"/>
              <a:t>异常</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7" name="圆角矩形标注 6"/>
          <p:cNvSpPr/>
          <p:nvPr/>
        </p:nvSpPr>
        <p:spPr>
          <a:xfrm>
            <a:off x="3657600" y="285750"/>
            <a:ext cx="2372995" cy="656590"/>
          </a:xfrm>
          <a:prstGeom prst="wedgeRoundRectCallout">
            <a:avLst>
              <a:gd name="adj1" fmla="val -93430"/>
              <a:gd name="adj2" fmla="val -360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有关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6" name="矩形 5"/>
          <p:cNvSpPr/>
          <p:nvPr/>
        </p:nvSpPr>
        <p:spPr>
          <a:xfrm>
            <a:off x="457200" y="1276985"/>
            <a:ext cx="1143635" cy="617220"/>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5181600" y="1886585"/>
            <a:ext cx="983615" cy="983615"/>
          </a:xfrm>
          <a:prstGeom prst="rect">
            <a:avLst/>
          </a:prstGeom>
        </p:spPr>
      </p:pic>
      <p:sp>
        <p:nvSpPr>
          <p:cNvPr id="9" name="矩形 8"/>
          <p:cNvSpPr/>
          <p:nvPr/>
        </p:nvSpPr>
        <p:spPr>
          <a:xfrm>
            <a:off x="5528945" y="1505585"/>
            <a:ext cx="929005" cy="407035"/>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用户态</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10" name="直接箭头连接符 9"/>
          <p:cNvCxnSpPr>
            <a:stCxn id="6" idx="3"/>
          </p:cNvCxnSpPr>
          <p:nvPr/>
        </p:nvCxnSpPr>
        <p:spPr>
          <a:xfrm flipV="1">
            <a:off x="1600835" y="158178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11" name="文本框 10"/>
          <p:cNvSpPr txBox="1"/>
          <p:nvPr/>
        </p:nvSpPr>
        <p:spPr>
          <a:xfrm>
            <a:off x="2057400" y="972185"/>
            <a:ext cx="1282065" cy="1753235"/>
          </a:xfrm>
          <a:prstGeom prst="rect">
            <a:avLst/>
          </a:prstGeom>
          <a:solidFill>
            <a:srgbClr val="00B0F0"/>
          </a:solidFill>
        </p:spPr>
        <p:txBody>
          <a:bodyPr wrap="square" rtlCol="0">
            <a:spAutoFit/>
          </a:bodyPr>
          <a:p>
            <a:pPr algn="ctr"/>
            <a:r>
              <a:rPr lang="en-US" altLang="zh-CN" sz="1800">
                <a:solidFill>
                  <a:schemeClr val="tx1"/>
                </a:solidFill>
              </a:rPr>
              <a:t>……</a:t>
            </a: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r>
              <a:rPr lang="en-US" altLang="zh-CN" sz="1800">
                <a:solidFill>
                  <a:schemeClr val="tx1"/>
                </a:solidFill>
              </a:rPr>
              <a:t>……</a:t>
            </a:r>
            <a:endParaRPr lang="en-US" altLang="zh-CN" sz="1800">
              <a:solidFill>
                <a:schemeClr val="tx1"/>
              </a:solidFill>
            </a:endParaRPr>
          </a:p>
        </p:txBody>
      </p:sp>
      <p:sp>
        <p:nvSpPr>
          <p:cNvPr id="16" name="爆炸形 1 15"/>
          <p:cNvSpPr/>
          <p:nvPr/>
        </p:nvSpPr>
        <p:spPr>
          <a:xfrm>
            <a:off x="4953000" y="2503805"/>
            <a:ext cx="1383665" cy="889635"/>
          </a:xfrm>
          <a:prstGeom prst="irregularSeal1">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中断信号</a:t>
            </a:r>
            <a:endPar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20" name="矩形 19"/>
          <p:cNvSpPr/>
          <p:nvPr/>
        </p:nvSpPr>
        <p:spPr>
          <a:xfrm>
            <a:off x="4862195" y="1505585"/>
            <a:ext cx="929005" cy="407035"/>
          </a:xfrm>
          <a:prstGeom prst="rect">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内核态</a:t>
            </a:r>
            <a:endPar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17" name="文本框 16"/>
          <p:cNvSpPr txBox="1"/>
          <p:nvPr/>
        </p:nvSpPr>
        <p:spPr>
          <a:xfrm>
            <a:off x="2347595" y="127508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1</a:t>
            </a:r>
            <a:endParaRPr lang="zh-CN" altLang="en-US" sz="1400">
              <a:solidFill>
                <a:schemeClr val="tx1"/>
              </a:solidFill>
            </a:endParaRPr>
          </a:p>
        </p:txBody>
      </p:sp>
      <p:sp>
        <p:nvSpPr>
          <p:cNvPr id="18" name="文本框 17"/>
          <p:cNvSpPr txBox="1"/>
          <p:nvPr/>
        </p:nvSpPr>
        <p:spPr>
          <a:xfrm>
            <a:off x="2350135" y="155575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2</a:t>
            </a:r>
            <a:endParaRPr lang="zh-CN" altLang="en-US" sz="1400">
              <a:solidFill>
                <a:schemeClr val="tx1"/>
              </a:solidFill>
            </a:endParaRPr>
          </a:p>
        </p:txBody>
      </p:sp>
      <p:sp>
        <p:nvSpPr>
          <p:cNvPr id="21" name="文本框 20"/>
          <p:cNvSpPr txBox="1"/>
          <p:nvPr/>
        </p:nvSpPr>
        <p:spPr>
          <a:xfrm>
            <a:off x="1938020" y="1864995"/>
            <a:ext cx="1492250" cy="306705"/>
          </a:xfrm>
          <a:prstGeom prst="rect">
            <a:avLst/>
          </a:prstGeom>
          <a:noFill/>
        </p:spPr>
        <p:txBody>
          <a:bodyPr wrap="none" rtlCol="0" anchor="t">
            <a:spAutoFit/>
          </a:bodyPr>
          <a:p>
            <a:r>
              <a:rPr lang="zh-CN" altLang="en-US" sz="1400">
                <a:solidFill>
                  <a:srgbClr val="FF0000"/>
                </a:solidFill>
                <a:sym typeface="+mn-ea"/>
              </a:rPr>
              <a:t>指令</a:t>
            </a:r>
            <a:r>
              <a:rPr lang="en-US" altLang="zh-CN" sz="1400">
                <a:solidFill>
                  <a:srgbClr val="FF0000"/>
                </a:solidFill>
                <a:sym typeface="+mn-ea"/>
              </a:rPr>
              <a:t>3(</a:t>
            </a:r>
            <a:r>
              <a:rPr lang="zh-CN" altLang="en-US" sz="1400">
                <a:solidFill>
                  <a:srgbClr val="FF0000"/>
                </a:solidFill>
                <a:sym typeface="+mn-ea"/>
              </a:rPr>
              <a:t>陷入指令</a:t>
            </a:r>
            <a:r>
              <a:rPr lang="en-US" altLang="zh-CN" sz="1400">
                <a:solidFill>
                  <a:srgbClr val="FF0000"/>
                </a:solidFill>
                <a:sym typeface="+mn-ea"/>
              </a:rPr>
              <a:t>)</a:t>
            </a:r>
            <a:endParaRPr lang="en-US" altLang="zh-CN" sz="1400">
              <a:solidFill>
                <a:srgbClr val="FF0000"/>
              </a:solidFill>
              <a:sym typeface="+mn-ea"/>
            </a:endParaRPr>
          </a:p>
        </p:txBody>
      </p:sp>
      <p:sp>
        <p:nvSpPr>
          <p:cNvPr id="23" name="文本框 22"/>
          <p:cNvSpPr txBox="1"/>
          <p:nvPr/>
        </p:nvSpPr>
        <p:spPr>
          <a:xfrm>
            <a:off x="2362200" y="2174875"/>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4</a:t>
            </a:r>
            <a:endParaRPr lang="en-US" altLang="zh-CN" sz="1400">
              <a:solidFill>
                <a:schemeClr val="tx1"/>
              </a:solidFill>
              <a:sym typeface="+mn-ea"/>
            </a:endParaRPr>
          </a:p>
        </p:txBody>
      </p:sp>
      <p:sp>
        <p:nvSpPr>
          <p:cNvPr id="25" name="矩形 24"/>
          <p:cNvSpPr/>
          <p:nvPr/>
        </p:nvSpPr>
        <p:spPr>
          <a:xfrm>
            <a:off x="458470" y="3010535"/>
            <a:ext cx="114363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处理中断 信号的内 核程序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26" name="直接箭头连接符 25"/>
          <p:cNvCxnSpPr/>
          <p:nvPr/>
        </p:nvCxnSpPr>
        <p:spPr>
          <a:xfrm flipV="1">
            <a:off x="1604010" y="341820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27" name="矩形 26"/>
          <p:cNvSpPr/>
          <p:nvPr/>
        </p:nvSpPr>
        <p:spPr>
          <a:xfrm>
            <a:off x="2058670" y="2959100"/>
            <a:ext cx="1280160" cy="111696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8" name="文本框 27"/>
          <p:cNvSpPr txBox="1"/>
          <p:nvPr/>
        </p:nvSpPr>
        <p:spPr>
          <a:xfrm>
            <a:off x="2164080" y="2952750"/>
            <a:ext cx="1068705" cy="1198880"/>
          </a:xfrm>
          <a:prstGeom prst="rect">
            <a:avLst/>
          </a:prstGeom>
          <a:noFill/>
        </p:spPr>
        <p:txBody>
          <a:bodyPr wrap="square" rtlCol="0">
            <a:spAutoFit/>
          </a:bodyPr>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指令1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指令2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指令3</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a:t>
            </a:r>
            <a:endParaRPr lang="zh-CN" altLang="en-US" sz="1800" smtClean="0">
              <a:ln>
                <a:noFill/>
              </a:ln>
              <a:solidFill>
                <a:schemeClr val="tx1"/>
              </a:solidFill>
              <a:effectLst/>
              <a:sym typeface="+mn-ea"/>
            </a:endParaRPr>
          </a:p>
        </p:txBody>
      </p:sp>
      <p:sp>
        <p:nvSpPr>
          <p:cNvPr id="31" name="圆角矩形标注 30"/>
          <p:cNvSpPr/>
          <p:nvPr/>
        </p:nvSpPr>
        <p:spPr>
          <a:xfrm>
            <a:off x="5314950" y="4385310"/>
            <a:ext cx="3598545" cy="656590"/>
          </a:xfrm>
          <a:prstGeom prst="wedgeRoundRectCallout">
            <a:avLst>
              <a:gd name="adj1" fmla="val -6749"/>
              <a:gd name="adj2" fmla="val -84816"/>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执行“陷入指令”，意味着应用程序</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主动地将CPU控制权还给操作系统内核</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“系统调用”就是通过陷入指令完成的</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3" name="文本框 2"/>
          <p:cNvSpPr txBox="1"/>
          <p:nvPr/>
        </p:nvSpPr>
        <p:spPr>
          <a:xfrm>
            <a:off x="3657600" y="3629660"/>
            <a:ext cx="5358130" cy="829945"/>
          </a:xfrm>
          <a:prstGeom prst="rect">
            <a:avLst/>
          </a:prstGeom>
          <a:noFill/>
        </p:spPr>
        <p:txBody>
          <a:bodyPr wrap="square" rtlCol="0" anchor="t">
            <a:spAutoFit/>
          </a:bodyPr>
          <a:p>
            <a:r>
              <a:rPr lang="zh-CN" altLang="en-US" sz="1600">
                <a:solidFill>
                  <a:schemeClr val="tx1"/>
                </a:solidFill>
              </a:rPr>
              <a:t>例子 3：有时候应用程序想请求操作系统内核的服务，此时会执行一条特殊的指令——</a:t>
            </a:r>
            <a:r>
              <a:rPr lang="zh-CN" altLang="en-US" sz="1600">
                <a:solidFill>
                  <a:srgbClr val="FF0000"/>
                </a:solidFill>
              </a:rPr>
              <a:t>陷入指令</a:t>
            </a:r>
            <a:r>
              <a:rPr lang="zh-CN" altLang="en-US" sz="1600">
                <a:solidFill>
                  <a:schemeClr val="tx1"/>
                </a:solidFill>
              </a:rPr>
              <a:t>，该指 令会引发一个内部中断信号</a:t>
            </a:r>
            <a:endParaRPr lang="zh-CN" altLang="en-US" sz="1600">
              <a:solidFill>
                <a:schemeClr val="tx1"/>
              </a:solidFill>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16667 0.177756 " pathEditMode="relative" ptsTypes="">
                                      <p:cBhvr>
                                        <p:cTn id="6" dur="2000" fill="hold"/>
                                        <p:tgtEl>
                                          <p:spTgt spid="1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par>
                          <p:cTn id="12" fill="hold">
                            <p:stCondLst>
                              <p:cond delay="500"/>
                            </p:stCondLst>
                            <p:childTnLst>
                              <p:par>
                                <p:cTn id="13" presetID="0" presetClass="path" presetSubtype="0" accel="50000" decel="50000" fill="hold" grpId="0" nodeType="afterEffect">
                                  <p:stCondLst>
                                    <p:cond delay="0"/>
                                  </p:stCondLst>
                                  <p:childTnLst>
                                    <p:animMotion origin="layout" path="M 0 0 L 0.325 0.133317 " pathEditMode="relative" ptsTypes="">
                                      <p:cBhvr>
                                        <p:cTn id="14" dur="2000" fill="hold"/>
                                        <p:tgtEl>
                                          <p:spTgt spid="1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par>
                          <p:cTn id="20" fill="hold">
                            <p:stCondLst>
                              <p:cond delay="500"/>
                            </p:stCondLst>
                            <p:childTnLst>
                              <p:par>
                                <p:cTn id="21" presetID="0" presetClass="path" presetSubtype="0" accel="50000" decel="50000" fill="hold" grpId="0" nodeType="afterEffect">
                                  <p:stCondLst>
                                    <p:cond delay="0"/>
                                  </p:stCondLst>
                                  <p:childTnLst>
                                    <p:animMotion origin="layout" path="M 0 0 L 0.325 0.0592519 " pathEditMode="relative" ptsTypes="">
                                      <p:cBhvr>
                                        <p:cTn id="22" dur="2000" fill="hold"/>
                                        <p:tgtEl>
                                          <p:spTgt spid="21"/>
                                        </p:tgtEl>
                                        <p:attrNameLst>
                                          <p:attrName>ppt_x</p:attrName>
                                          <p:attrName>ppt_y</p:attrName>
                                        </p:attrNameLst>
                                      </p:cBhvr>
                                    </p:animMotion>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par>
                          <p:cTn id="36" fill="hold">
                            <p:stCondLst>
                              <p:cond delay="1000"/>
                            </p:stCondLst>
                            <p:childTnLst>
                              <p:par>
                                <p:cTn id="37" presetID="3" presetClass="exit" presetSubtype="10" fill="hold" grpId="2" nodeType="afterEffect">
                                  <p:stCondLst>
                                    <p:cond delay="0"/>
                                  </p:stCondLst>
                                  <p:childTnLst>
                                    <p:animEffect transition="out" filter="blinds(horizontal)">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blinds(horizontal)">
                                      <p:cBhvr>
                                        <p:cTn id="44" dur="500"/>
                                        <p:tgtEl>
                                          <p:spTgt spid="25"/>
                                        </p:tgtEl>
                                      </p:cBhvr>
                                    </p:animEffect>
                                  </p:childTnLst>
                                </p:cTn>
                              </p:par>
                              <p:par>
                                <p:cTn id="45" presetID="3" presetClass="entr" presetSubtype="1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linds(horizontal)">
                                      <p:cBhvr>
                                        <p:cTn id="50" dur="500"/>
                                        <p:tgtEl>
                                          <p:spTgt spid="2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2" nodeType="clickEffect">
                                  <p:stCondLst>
                                    <p:cond delay="0"/>
                                  </p:stCondLst>
                                  <p:childTnLst>
                                    <p:animMotion origin="layout" path="M 0 0 L 0.316667 -0.177756 " pathEditMode="relative" ptsTypes="">
                                      <p:cBhvr>
                                        <p:cTn id="62" dur="2000" fill="hold"/>
                                        <p:tgtEl>
                                          <p:spTgt spid="28"/>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3" nodeType="clickEffect">
                                  <p:stCondLst>
                                    <p:cond delay="0"/>
                                  </p:stCondLst>
                                  <p:childTnLst>
                                    <p:animEffect transition="out" filter="blinds(horizontal)">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blinds(horizontal)">
                                      <p:cBhvr>
                                        <p:cTn id="72" dur="500"/>
                                        <p:tgtEl>
                                          <p:spTgt spid="3"/>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linds(horizontal)">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9" grpId="0" bldLvl="0" animBg="1"/>
      <p:bldP spid="9" grpId="1" animBg="1"/>
      <p:bldP spid="20" grpId="0" bldLvl="0" animBg="1"/>
      <p:bldP spid="20" grpId="1" animBg="1"/>
      <p:bldP spid="16" grpId="2" bldLvl="0" animBg="1"/>
      <p:bldP spid="17" grpId="0"/>
      <p:bldP spid="17" grpId="1"/>
      <p:bldP spid="18" grpId="0"/>
      <p:bldP spid="18" grpId="1"/>
      <p:bldP spid="21" grpId="0"/>
      <p:bldP spid="25" grpId="0" bldLvl="0" animBg="1"/>
      <p:bldP spid="25" grpId="1" animBg="1"/>
      <p:bldP spid="28" grpId="0"/>
      <p:bldP spid="27" grpId="0" bldLvl="0" animBg="1"/>
      <p:bldP spid="28" grpId="1"/>
      <p:bldP spid="27" grpId="1" animBg="1"/>
      <p:bldP spid="28" grpId="2"/>
      <p:bldP spid="28" grpId="3"/>
      <p:bldP spid="3" grpId="0"/>
      <p:bldP spid="31" grpId="0" animBg="1"/>
      <p:bldP spid="3" grpId="1"/>
      <p:bldP spid="31" grpId="1" animBg="1"/>
      <p:bldP spid="21"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外中断</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6" name="圆角矩形标注 5"/>
          <p:cNvSpPr/>
          <p:nvPr/>
        </p:nvSpPr>
        <p:spPr>
          <a:xfrm>
            <a:off x="2895600" y="285750"/>
            <a:ext cx="2372995" cy="656590"/>
          </a:xfrm>
          <a:prstGeom prst="wedgeRoundRectCallout">
            <a:avLst>
              <a:gd name="adj1" fmla="val -93430"/>
              <a:gd name="adj2" fmla="val -360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无关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外部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7" name="矩形 6"/>
          <p:cNvSpPr/>
          <p:nvPr/>
        </p:nvSpPr>
        <p:spPr>
          <a:xfrm>
            <a:off x="296545" y="1276985"/>
            <a:ext cx="1304290" cy="617220"/>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a:t>
            </a:r>
            <a:r>
              <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5181600" y="1886585"/>
            <a:ext cx="983615" cy="983615"/>
          </a:xfrm>
          <a:prstGeom prst="rect">
            <a:avLst/>
          </a:prstGeom>
        </p:spPr>
      </p:pic>
      <p:sp>
        <p:nvSpPr>
          <p:cNvPr id="9" name="矩形 8"/>
          <p:cNvSpPr/>
          <p:nvPr/>
        </p:nvSpPr>
        <p:spPr>
          <a:xfrm>
            <a:off x="5528945" y="1505585"/>
            <a:ext cx="929005" cy="407035"/>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用户态</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10" name="直接箭头连接符 9"/>
          <p:cNvCxnSpPr>
            <a:stCxn id="7" idx="3"/>
          </p:cNvCxnSpPr>
          <p:nvPr/>
        </p:nvCxnSpPr>
        <p:spPr>
          <a:xfrm flipV="1">
            <a:off x="1600835" y="158178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11" name="文本框 10"/>
          <p:cNvSpPr txBox="1"/>
          <p:nvPr/>
        </p:nvSpPr>
        <p:spPr>
          <a:xfrm>
            <a:off x="2057400" y="1046480"/>
            <a:ext cx="1282065" cy="1476375"/>
          </a:xfrm>
          <a:prstGeom prst="rect">
            <a:avLst/>
          </a:prstGeom>
          <a:solidFill>
            <a:srgbClr val="00B0F0"/>
          </a:solidFill>
        </p:spPr>
        <p:txBody>
          <a:bodyPr wrap="square" rtlCol="0">
            <a:spAutoFit/>
          </a:bodyPr>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r>
              <a:rPr lang="en-US" altLang="zh-CN" sz="1800">
                <a:solidFill>
                  <a:schemeClr val="tx1"/>
                </a:solidFill>
              </a:rPr>
              <a:t>……</a:t>
            </a:r>
            <a:endParaRPr lang="en-US" altLang="zh-CN" sz="1800">
              <a:solidFill>
                <a:schemeClr val="tx1"/>
              </a:solidFill>
            </a:endParaRPr>
          </a:p>
        </p:txBody>
      </p:sp>
      <p:sp>
        <p:nvSpPr>
          <p:cNvPr id="16" name="爆炸形 1 15"/>
          <p:cNvSpPr/>
          <p:nvPr/>
        </p:nvSpPr>
        <p:spPr>
          <a:xfrm>
            <a:off x="5791200" y="2419350"/>
            <a:ext cx="1322070" cy="893445"/>
          </a:xfrm>
          <a:prstGeom prst="irregularSeal1">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中断信号</a:t>
            </a:r>
            <a:endPar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20" name="矩形 19"/>
          <p:cNvSpPr/>
          <p:nvPr/>
        </p:nvSpPr>
        <p:spPr>
          <a:xfrm>
            <a:off x="4862195" y="1505585"/>
            <a:ext cx="929005" cy="407035"/>
          </a:xfrm>
          <a:prstGeom prst="rect">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内核态</a:t>
            </a:r>
            <a:endPar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17" name="文本框 16"/>
          <p:cNvSpPr txBox="1"/>
          <p:nvPr/>
        </p:nvSpPr>
        <p:spPr>
          <a:xfrm>
            <a:off x="2347595" y="104648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1</a:t>
            </a:r>
            <a:endParaRPr lang="zh-CN" altLang="en-US" sz="1400">
              <a:solidFill>
                <a:schemeClr val="tx1"/>
              </a:solidFill>
            </a:endParaRPr>
          </a:p>
        </p:txBody>
      </p:sp>
      <p:sp>
        <p:nvSpPr>
          <p:cNvPr id="18" name="文本框 17"/>
          <p:cNvSpPr txBox="1"/>
          <p:nvPr/>
        </p:nvSpPr>
        <p:spPr>
          <a:xfrm>
            <a:off x="2350135" y="132715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2</a:t>
            </a:r>
            <a:endParaRPr lang="zh-CN" altLang="en-US" sz="1400">
              <a:solidFill>
                <a:schemeClr val="tx1"/>
              </a:solidFill>
            </a:endParaRPr>
          </a:p>
        </p:txBody>
      </p:sp>
      <p:sp>
        <p:nvSpPr>
          <p:cNvPr id="21" name="文本框 20"/>
          <p:cNvSpPr txBox="1"/>
          <p:nvPr/>
        </p:nvSpPr>
        <p:spPr>
          <a:xfrm>
            <a:off x="2347595" y="1636395"/>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3</a:t>
            </a:r>
            <a:endParaRPr lang="en-US" altLang="zh-CN" sz="1400">
              <a:solidFill>
                <a:schemeClr val="tx1"/>
              </a:solidFill>
              <a:sym typeface="+mn-ea"/>
            </a:endParaRPr>
          </a:p>
        </p:txBody>
      </p:sp>
      <p:sp>
        <p:nvSpPr>
          <p:cNvPr id="23" name="文本框 22"/>
          <p:cNvSpPr txBox="1"/>
          <p:nvPr/>
        </p:nvSpPr>
        <p:spPr>
          <a:xfrm>
            <a:off x="2350135" y="1945640"/>
            <a:ext cx="645160" cy="306705"/>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4</a:t>
            </a:r>
            <a:endParaRPr lang="en-US" altLang="zh-CN" sz="1400">
              <a:solidFill>
                <a:schemeClr val="tx1"/>
              </a:solidFill>
              <a:sym typeface="+mn-ea"/>
            </a:endParaRPr>
          </a:p>
        </p:txBody>
      </p:sp>
      <p:sp>
        <p:nvSpPr>
          <p:cNvPr id="25" name="矩形 24"/>
          <p:cNvSpPr/>
          <p:nvPr/>
        </p:nvSpPr>
        <p:spPr>
          <a:xfrm>
            <a:off x="307340" y="2629535"/>
            <a:ext cx="129476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处理中断 信号的内 核程序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26" name="直接箭头连接符 25"/>
          <p:cNvCxnSpPr/>
          <p:nvPr/>
        </p:nvCxnSpPr>
        <p:spPr>
          <a:xfrm flipV="1">
            <a:off x="1604010" y="303720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27" name="矩形 26"/>
          <p:cNvSpPr/>
          <p:nvPr/>
        </p:nvSpPr>
        <p:spPr>
          <a:xfrm>
            <a:off x="2058670" y="2578100"/>
            <a:ext cx="1280160" cy="111696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8" name="文本框 27"/>
          <p:cNvSpPr txBox="1"/>
          <p:nvPr/>
        </p:nvSpPr>
        <p:spPr>
          <a:xfrm>
            <a:off x="2164080" y="2571750"/>
            <a:ext cx="1068705" cy="1198880"/>
          </a:xfrm>
          <a:prstGeom prst="rect">
            <a:avLst/>
          </a:prstGeom>
          <a:noFill/>
        </p:spPr>
        <p:txBody>
          <a:bodyPr wrap="square" rtlCol="0">
            <a:spAutoFit/>
          </a:bodyPr>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指令1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指令2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指令3</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a:t>
            </a:r>
            <a:endParaRPr lang="zh-CN" altLang="en-US" sz="1800" smtClean="0">
              <a:ln>
                <a:noFill/>
              </a:ln>
              <a:solidFill>
                <a:schemeClr val="tx1"/>
              </a:solidFill>
              <a:effectLst/>
              <a:sym typeface="+mn-ea"/>
            </a:endParaRPr>
          </a:p>
        </p:txBody>
      </p:sp>
      <p:sp>
        <p:nvSpPr>
          <p:cNvPr id="3" name="矩形 2"/>
          <p:cNvSpPr/>
          <p:nvPr/>
        </p:nvSpPr>
        <p:spPr>
          <a:xfrm>
            <a:off x="290830" y="3860165"/>
            <a:ext cx="1281430" cy="617220"/>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a:t>
            </a:r>
            <a:r>
              <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2</a:t>
            </a:r>
            <a:endPar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12" name="直接箭头连接符 11"/>
          <p:cNvCxnSpPr>
            <a:stCxn id="3" idx="3"/>
          </p:cNvCxnSpPr>
          <p:nvPr/>
        </p:nvCxnSpPr>
        <p:spPr>
          <a:xfrm flipV="1">
            <a:off x="1572260" y="416496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13" name="文本框 12"/>
          <p:cNvSpPr txBox="1"/>
          <p:nvPr/>
        </p:nvSpPr>
        <p:spPr>
          <a:xfrm>
            <a:off x="2028825" y="3789680"/>
            <a:ext cx="1282065" cy="1198880"/>
          </a:xfrm>
          <a:prstGeom prst="rect">
            <a:avLst/>
          </a:prstGeom>
          <a:solidFill>
            <a:srgbClr val="00B0F0"/>
          </a:solidFill>
        </p:spPr>
        <p:txBody>
          <a:bodyPr wrap="square" rtlCol="0">
            <a:spAutoFit/>
          </a:bodyPr>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r>
              <a:rPr lang="en-US" altLang="zh-CN" sz="1800">
                <a:solidFill>
                  <a:schemeClr val="tx1"/>
                </a:solidFill>
              </a:rPr>
              <a:t>……</a:t>
            </a:r>
            <a:endParaRPr lang="en-US" altLang="zh-CN" sz="1800">
              <a:solidFill>
                <a:schemeClr val="tx1"/>
              </a:solidFill>
            </a:endParaRPr>
          </a:p>
        </p:txBody>
      </p:sp>
      <p:grpSp>
        <p:nvGrpSpPr>
          <p:cNvPr id="33" name="组合 32"/>
          <p:cNvGrpSpPr/>
          <p:nvPr/>
        </p:nvGrpSpPr>
        <p:grpSpPr>
          <a:xfrm>
            <a:off x="2319020" y="3858260"/>
            <a:ext cx="647700" cy="895985"/>
            <a:chOff x="3652" y="6076"/>
            <a:chExt cx="1020" cy="1411"/>
          </a:xfrm>
        </p:grpSpPr>
        <p:sp>
          <p:nvSpPr>
            <p:cNvPr id="14" name="文本框 13"/>
            <p:cNvSpPr txBox="1"/>
            <p:nvPr/>
          </p:nvSpPr>
          <p:spPr>
            <a:xfrm>
              <a:off x="3652" y="6076"/>
              <a:ext cx="1016" cy="483"/>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1</a:t>
              </a:r>
              <a:endParaRPr lang="zh-CN" altLang="en-US" sz="1400">
                <a:solidFill>
                  <a:schemeClr val="tx1"/>
                </a:solidFill>
              </a:endParaRPr>
            </a:p>
          </p:txBody>
        </p:sp>
        <p:sp>
          <p:nvSpPr>
            <p:cNvPr id="15" name="文本框 14"/>
            <p:cNvSpPr txBox="1"/>
            <p:nvPr/>
          </p:nvSpPr>
          <p:spPr>
            <a:xfrm>
              <a:off x="3656" y="6518"/>
              <a:ext cx="1016" cy="483"/>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2</a:t>
              </a:r>
              <a:endParaRPr lang="zh-CN" altLang="en-US" sz="1400">
                <a:solidFill>
                  <a:schemeClr val="tx1"/>
                </a:solidFill>
              </a:endParaRPr>
            </a:p>
          </p:txBody>
        </p:sp>
        <p:sp>
          <p:nvSpPr>
            <p:cNvPr id="19" name="文本框 18"/>
            <p:cNvSpPr txBox="1"/>
            <p:nvPr/>
          </p:nvSpPr>
          <p:spPr>
            <a:xfrm>
              <a:off x="3652" y="7005"/>
              <a:ext cx="1016" cy="483"/>
            </a:xfrm>
            <a:prstGeom prst="rect">
              <a:avLst/>
            </a:prstGeom>
            <a:noFill/>
          </p:spPr>
          <p:txBody>
            <a:bodyPr wrap="none" rtlCol="0" anchor="t">
              <a:spAutoFit/>
            </a:bodyPr>
            <a:p>
              <a:r>
                <a:rPr lang="zh-CN" altLang="en-US" sz="1400">
                  <a:solidFill>
                    <a:schemeClr val="tx1"/>
                  </a:solidFill>
                  <a:sym typeface="+mn-ea"/>
                </a:rPr>
                <a:t>指令</a:t>
              </a:r>
              <a:r>
                <a:rPr lang="en-US" altLang="zh-CN" sz="1400">
                  <a:solidFill>
                    <a:schemeClr val="tx1"/>
                  </a:solidFill>
                  <a:sym typeface="+mn-ea"/>
                </a:rPr>
                <a:t>3</a:t>
              </a:r>
              <a:endParaRPr lang="en-US" altLang="zh-CN" sz="1400">
                <a:solidFill>
                  <a:schemeClr val="tx1"/>
                </a:solidFill>
                <a:sym typeface="+mn-ea"/>
              </a:endParaRPr>
            </a:p>
          </p:txBody>
        </p:sp>
      </p:grpSp>
      <p:grpSp>
        <p:nvGrpSpPr>
          <p:cNvPr id="38" name="组合 37"/>
          <p:cNvGrpSpPr/>
          <p:nvPr/>
        </p:nvGrpSpPr>
        <p:grpSpPr>
          <a:xfrm>
            <a:off x="6219825" y="1814195"/>
            <a:ext cx="1856740" cy="1344930"/>
            <a:chOff x="9795" y="2857"/>
            <a:chExt cx="2924" cy="2118"/>
          </a:xfrm>
        </p:grpSpPr>
        <p:sp>
          <p:nvSpPr>
            <p:cNvPr id="35" name="文本框 34"/>
            <p:cNvSpPr txBox="1"/>
            <p:nvPr/>
          </p:nvSpPr>
          <p:spPr>
            <a:xfrm>
              <a:off x="10981" y="4493"/>
              <a:ext cx="1739" cy="483"/>
            </a:xfrm>
            <a:prstGeom prst="rect">
              <a:avLst/>
            </a:prstGeom>
            <a:noFill/>
          </p:spPr>
          <p:txBody>
            <a:bodyPr wrap="square" rtlCol="0">
              <a:spAutoFit/>
            </a:bodyPr>
            <a:p>
              <a:r>
                <a:rPr lang="zh-CN" altLang="en-US" sz="1400">
                  <a:solidFill>
                    <a:schemeClr val="tx1"/>
                  </a:solidFill>
                </a:rPr>
                <a:t>时钟</a:t>
              </a:r>
              <a:r>
                <a:rPr lang="zh-CN" altLang="en-US" sz="1400">
                  <a:solidFill>
                    <a:schemeClr val="tx1"/>
                  </a:solidFill>
                </a:rPr>
                <a:t>部件</a:t>
              </a:r>
              <a:endParaRPr lang="zh-CN" altLang="en-US" sz="1400">
                <a:solidFill>
                  <a:schemeClr val="tx1"/>
                </a:solidFill>
              </a:endParaRPr>
            </a:p>
          </p:txBody>
        </p:sp>
        <p:grpSp>
          <p:nvGrpSpPr>
            <p:cNvPr id="37" name="组合 36"/>
            <p:cNvGrpSpPr/>
            <p:nvPr/>
          </p:nvGrpSpPr>
          <p:grpSpPr>
            <a:xfrm>
              <a:off x="9795" y="2857"/>
              <a:ext cx="2572" cy="1548"/>
              <a:chOff x="9795" y="2857"/>
              <a:chExt cx="2572" cy="1548"/>
            </a:xfrm>
          </p:grpSpPr>
          <p:pic>
            <p:nvPicPr>
              <p:cNvPr id="34" name="图片 33"/>
              <p:cNvPicPr>
                <a:picLocks noChangeAspect="1"/>
              </p:cNvPicPr>
              <p:nvPr/>
            </p:nvPicPr>
            <p:blipFill>
              <a:blip r:embed="rId2"/>
              <a:stretch>
                <a:fillRect/>
              </a:stretch>
            </p:blipFill>
            <p:spPr>
              <a:xfrm>
                <a:off x="10819" y="2857"/>
                <a:ext cx="1549" cy="1549"/>
              </a:xfrm>
              <a:prstGeom prst="rect">
                <a:avLst/>
              </a:prstGeom>
            </p:spPr>
          </p:pic>
          <p:cxnSp>
            <p:nvCxnSpPr>
              <p:cNvPr id="36" name="直接箭头连接符 35"/>
              <p:cNvCxnSpPr/>
              <p:nvPr/>
            </p:nvCxnSpPr>
            <p:spPr>
              <a:xfrm flipH="1">
                <a:off x="9795" y="3634"/>
                <a:ext cx="920" cy="0"/>
              </a:xfrm>
              <a:prstGeom prst="straightConnector1">
                <a:avLst/>
              </a:prstGeom>
              <a:solidFill>
                <a:schemeClr val="tx1"/>
              </a:solidFill>
              <a:ln w="38100" cap="sq" cmpd="sng" algn="ctr">
                <a:solidFill>
                  <a:srgbClr val="98200F"/>
                </a:solidFill>
                <a:prstDash val="sysDash"/>
                <a:round/>
                <a:headEnd type="none" w="med" len="med"/>
                <a:tailEnd type="arrow" w="med" len="med"/>
              </a:ln>
            </p:spPr>
          </p:cxnSp>
        </p:grpSp>
      </p:grpSp>
      <p:sp>
        <p:nvSpPr>
          <p:cNvPr id="39" name="圆角矩形标注 38"/>
          <p:cNvSpPr/>
          <p:nvPr/>
        </p:nvSpPr>
        <p:spPr>
          <a:xfrm>
            <a:off x="6381750" y="666750"/>
            <a:ext cx="2286000" cy="656590"/>
          </a:xfrm>
          <a:prstGeom prst="wedgeRoundRectCallout">
            <a:avLst>
              <a:gd name="adj1" fmla="val -3749"/>
              <a:gd name="adj2" fmla="val 11760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时钟部件每隔一个时间片（如 </a:t>
            </a:r>
            <a:r>
              <a:rPr kumimoji="0" lang="en-US" alt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3</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0ms）会给CPU</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发送一个时钟中断信号</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grpSp>
        <p:nvGrpSpPr>
          <p:cNvPr id="43" name="组合 42"/>
          <p:cNvGrpSpPr/>
          <p:nvPr/>
        </p:nvGrpSpPr>
        <p:grpSpPr>
          <a:xfrm>
            <a:off x="5638800" y="2834005"/>
            <a:ext cx="1626870" cy="1968500"/>
            <a:chOff x="8880" y="4463"/>
            <a:chExt cx="2562" cy="3100"/>
          </a:xfrm>
        </p:grpSpPr>
        <p:pic>
          <p:nvPicPr>
            <p:cNvPr id="40" name="图片 39"/>
            <p:cNvPicPr>
              <a:picLocks noChangeAspect="1"/>
            </p:cNvPicPr>
            <p:nvPr/>
          </p:nvPicPr>
          <p:blipFill>
            <a:blip r:embed="rId3"/>
            <a:stretch>
              <a:fillRect/>
            </a:stretch>
          </p:blipFill>
          <p:spPr>
            <a:xfrm>
              <a:off x="8880" y="6015"/>
              <a:ext cx="1549" cy="1549"/>
            </a:xfrm>
            <a:prstGeom prst="rect">
              <a:avLst/>
            </a:prstGeom>
          </p:spPr>
        </p:pic>
        <p:cxnSp>
          <p:nvCxnSpPr>
            <p:cNvPr id="41" name="直接箭头连接符 40"/>
            <p:cNvCxnSpPr>
              <a:endCxn id="8" idx="2"/>
            </p:cNvCxnSpPr>
            <p:nvPr/>
          </p:nvCxnSpPr>
          <p:spPr>
            <a:xfrm flipH="1" flipV="1">
              <a:off x="8935" y="4520"/>
              <a:ext cx="485" cy="1473"/>
            </a:xfrm>
            <a:prstGeom prst="straightConnector1">
              <a:avLst/>
            </a:prstGeom>
            <a:solidFill>
              <a:schemeClr val="tx1"/>
            </a:solidFill>
            <a:ln w="38100" cap="sq" cmpd="sng" algn="ctr">
              <a:solidFill>
                <a:srgbClr val="98200F"/>
              </a:solidFill>
              <a:prstDash val="sysDash"/>
              <a:round/>
              <a:headEnd type="none" w="med" len="med"/>
              <a:tailEnd type="arrow" w="med" len="med"/>
            </a:ln>
          </p:spPr>
        </p:cxnSp>
        <p:sp>
          <p:nvSpPr>
            <p:cNvPr id="42" name="爆炸形 1 41"/>
            <p:cNvSpPr/>
            <p:nvPr/>
          </p:nvSpPr>
          <p:spPr>
            <a:xfrm>
              <a:off x="9360" y="4463"/>
              <a:ext cx="2082" cy="1407"/>
            </a:xfrm>
            <a:prstGeom prst="irregularSeal1">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中断信号</a:t>
              </a:r>
              <a:endPar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grpSp>
      <p:sp>
        <p:nvSpPr>
          <p:cNvPr id="44" name="圆角矩形标注 43"/>
          <p:cNvSpPr/>
          <p:nvPr/>
        </p:nvSpPr>
        <p:spPr>
          <a:xfrm>
            <a:off x="6870065" y="4073525"/>
            <a:ext cx="2286000" cy="526415"/>
          </a:xfrm>
          <a:prstGeom prst="wedgeRoundRectCallout">
            <a:avLst>
              <a:gd name="adj1" fmla="val -57555"/>
              <a:gd name="adj2" fmla="val 14414"/>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当输入输出任务完成时， 向CPU发送中断信号</a:t>
            </a:r>
            <a:endParaRPr kumimoji="0"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5" name="文本框 44"/>
          <p:cNvSpPr txBox="1"/>
          <p:nvPr/>
        </p:nvSpPr>
        <p:spPr>
          <a:xfrm>
            <a:off x="2242185" y="2590800"/>
            <a:ext cx="1068705" cy="1198880"/>
          </a:xfrm>
          <a:prstGeom prst="rect">
            <a:avLst/>
          </a:prstGeom>
          <a:noFill/>
        </p:spPr>
        <p:txBody>
          <a:bodyPr wrap="square" rtlCol="0">
            <a:spAutoFit/>
          </a:bodyPr>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指令1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指令2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指令3</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a:t>
            </a:r>
            <a:endParaRPr lang="zh-CN" altLang="en-US" sz="1800" smtClean="0">
              <a:ln>
                <a:noFill/>
              </a:ln>
              <a:solidFill>
                <a:schemeClr val="tx1"/>
              </a:solidFill>
              <a:effectLst/>
              <a:sym typeface="+mn-ea"/>
            </a:endParaRPr>
          </a:p>
        </p:txBody>
      </p:sp>
      <p:sp>
        <p:nvSpPr>
          <p:cNvPr id="46" name="圆角矩形标注 45"/>
          <p:cNvSpPr/>
          <p:nvPr/>
        </p:nvSpPr>
        <p:spPr>
          <a:xfrm>
            <a:off x="3616325" y="3041015"/>
            <a:ext cx="1716405" cy="867410"/>
          </a:xfrm>
          <a:prstGeom prst="wedgeRoundRectCallout">
            <a:avLst>
              <a:gd name="adj1" fmla="val -63947"/>
              <a:gd name="adj2" fmla="val -49121"/>
              <a:gd name="adj3" fmla="val 16667"/>
            </a:avLst>
          </a:prstGeom>
          <a:solidFill>
            <a:srgbClr val="FCAD36"/>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操作系统内核决定 接下来让另一个应 用程序上CPU运行</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7" name="矩形 46"/>
          <p:cNvSpPr/>
          <p:nvPr/>
        </p:nvSpPr>
        <p:spPr>
          <a:xfrm>
            <a:off x="4343400" y="4124325"/>
            <a:ext cx="129476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处理I/O中 断的内核 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24722 0.207629 " pathEditMode="relative" rAng="0" ptsTypes="">
                                      <p:cBhvr>
                                        <p:cTn id="6" dur="2000" fill="hold"/>
                                        <p:tgtEl>
                                          <p:spTgt spid="17"/>
                                        </p:tgtEl>
                                        <p:attrNameLst>
                                          <p:attrName>ppt_x</p:attrName>
                                          <p:attrName>ppt_y</p:attrName>
                                        </p:attrNameLst>
                                      </p:cBhvr>
                                      <p:rCtr x="158" y="89"/>
                                    </p:animMotion>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par>
                          <p:cTn id="12" fill="hold">
                            <p:stCondLst>
                              <p:cond delay="500"/>
                            </p:stCondLst>
                            <p:childTnLst>
                              <p:par>
                                <p:cTn id="13" presetID="0" presetClass="path" presetSubtype="0" accel="50000" decel="50000" fill="hold" grpId="0" nodeType="afterEffect">
                                  <p:stCondLst>
                                    <p:cond delay="0"/>
                                  </p:stCondLst>
                                  <p:childTnLst>
                                    <p:animMotion origin="layout" path="M 0 0 L 0.324444 0.153068 " pathEditMode="relative" rAng="0" ptsTypes="">
                                      <p:cBhvr>
                                        <p:cTn id="14" dur="2000" fill="hold"/>
                                        <p:tgtEl>
                                          <p:spTgt spid="18"/>
                                        </p:tgtEl>
                                        <p:attrNameLst>
                                          <p:attrName>ppt_x</p:attrName>
                                          <p:attrName>ppt_y</p:attrName>
                                        </p:attrNameLst>
                                      </p:cBhvr>
                                      <p:rCtr x="162" y="67"/>
                                    </p:animMotion>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childTnLst>
                          </p:cTn>
                        </p:par>
                        <p:par>
                          <p:cTn id="41" fill="hold">
                            <p:stCondLst>
                              <p:cond delay="1000"/>
                            </p:stCondLst>
                            <p:childTnLst>
                              <p:par>
                                <p:cTn id="42" presetID="3" presetClass="exit" presetSubtype="10" fill="hold" grpId="2" nodeType="afterEffect">
                                  <p:stCondLst>
                                    <p:cond delay="0"/>
                                  </p:stCondLst>
                                  <p:childTnLst>
                                    <p:animEffect transition="out" filter="blinds(horizontal)">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blinds(horizontal)">
                                      <p:cBhvr>
                                        <p:cTn id="55" dur="500"/>
                                        <p:tgtEl>
                                          <p:spTgt spid="2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blinds(horizontal)">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2" nodeType="clickEffect">
                                  <p:stCondLst>
                                    <p:cond delay="0"/>
                                  </p:stCondLst>
                                  <p:childTnLst>
                                    <p:animMotion origin="layout" path="M 0 0 L 0.321667 -0.175657 " pathEditMode="relative" rAng="0" ptsTypes="">
                                      <p:cBhvr>
                                        <p:cTn id="62" dur="2000" fill="hold"/>
                                        <p:tgtEl>
                                          <p:spTgt spid="28"/>
                                        </p:tgtEl>
                                        <p:attrNameLst>
                                          <p:attrName>ppt_x</p:attrName>
                                          <p:attrName>ppt_y</p:attrName>
                                        </p:attrNameLst>
                                      </p:cBhvr>
                                      <p:rCtr x="158" y="-88"/>
                                    </p:animMotion>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3" nodeType="clickEffect">
                                  <p:stCondLst>
                                    <p:cond delay="0"/>
                                  </p:stCondLst>
                                  <p:childTnLst>
                                    <p:animEffect transition="out" filter="blinds(horizontal)">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blinds(horizontal)">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2"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linds(horizontal)">
                                      <p:cBhvr>
                                        <p:cTn id="77" dur="500"/>
                                        <p:tgtEl>
                                          <p:spTgt spid="9"/>
                                        </p:tgtEl>
                                      </p:cBhvr>
                                    </p:animEffect>
                                  </p:childTnLst>
                                </p:cTn>
                              </p:par>
                              <p:par>
                                <p:cTn id="78" presetID="3" presetClass="exit" presetSubtype="10" fill="hold" grpId="2" nodeType="withEffect">
                                  <p:stCondLst>
                                    <p:cond delay="0"/>
                                  </p:stCondLst>
                                  <p:childTnLst>
                                    <p:animEffect transition="out" filter="blinds(horizontal)">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nodeType="clickEffect">
                                  <p:stCondLst>
                                    <p:cond delay="0"/>
                                  </p:stCondLst>
                                  <p:childTnLst>
                                    <p:animMotion origin="layout" path="M 0 0 L 0.333333 -0.385138 " pathEditMode="relative" ptsTypes="">
                                      <p:cBhvr>
                                        <p:cTn id="84" dur="2000" fill="hold"/>
                                        <p:tgtEl>
                                          <p:spTgt spid="33"/>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3"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blinds(horizontal)">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xit" presetSubtype="10" fill="hold" grpId="3" nodeType="clickEffect">
                                  <p:stCondLst>
                                    <p:cond delay="0"/>
                                  </p:stCondLst>
                                  <p:childTnLst>
                                    <p:animEffect transition="out" filter="blinds(horizontal)">
                                      <p:cBhvr>
                                        <p:cTn id="93" dur="500"/>
                                        <p:tgtEl>
                                          <p:spTgt spid="9"/>
                                        </p:tgtEl>
                                      </p:cBhvr>
                                    </p:animEffect>
                                    <p:set>
                                      <p:cBhvr>
                                        <p:cTn id="94" dur="1" fill="hold">
                                          <p:stCondLst>
                                            <p:cond delay="499"/>
                                          </p:stCondLst>
                                        </p:cTn>
                                        <p:tgtEl>
                                          <p:spTgt spid="9"/>
                                        </p:tgtEl>
                                        <p:attrNameLst>
                                          <p:attrName>style.visibility</p:attrName>
                                        </p:attrNameLst>
                                      </p:cBhvr>
                                      <p:to>
                                        <p:strVal val="hidden"/>
                                      </p:to>
                                    </p:set>
                                  </p:childTnLst>
                                </p:cTn>
                              </p:par>
                            </p:childTnLst>
                          </p:cTn>
                        </p:par>
                        <p:par>
                          <p:cTn id="95" fill="hold">
                            <p:stCondLst>
                              <p:cond delay="500"/>
                            </p:stCondLst>
                            <p:childTnLst>
                              <p:par>
                                <p:cTn id="96" presetID="3" presetClass="entr" presetSubtype="10" fill="hold" grpId="3"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blinds(horizontal)">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nodeType="clickEffect">
                                  <p:stCondLst>
                                    <p:cond delay="0"/>
                                  </p:stCondLst>
                                  <p:childTnLst>
                                    <p:animEffect transition="out" filter="blinds(horizontal)">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3" presetClass="entr" presetSubtype="10" fill="hold" grpId="0"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blinds(horizontal)">
                                      <p:cBhvr>
                                        <p:cTn id="106" dur="500"/>
                                        <p:tgtEl>
                                          <p:spTgt spid="45"/>
                                        </p:tgtEl>
                                      </p:cBhvr>
                                    </p:animEffect>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2" nodeType="clickEffect">
                                  <p:stCondLst>
                                    <p:cond delay="0"/>
                                  </p:stCondLst>
                                  <p:childTnLst>
                                    <p:animMotion origin="layout" path="M 0 0 L 0.321667 -0.175657 " pathEditMode="relative" rAng="0" ptsTypes="">
                                      <p:cBhvr>
                                        <p:cTn id="110" dur="2000" fill="hold"/>
                                        <p:tgtEl>
                                          <p:spTgt spid="45"/>
                                        </p:tgtEl>
                                        <p:attrNameLst>
                                          <p:attrName>ppt_x</p:attrName>
                                          <p:attrName>ppt_y</p:attrName>
                                        </p:attrNameLst>
                                      </p:cBhvr>
                                      <p:rCtr x="158" y="-88"/>
                                    </p:animMotion>
                                  </p:childTnLst>
                                </p:cTn>
                              </p:par>
                            </p:childTnLst>
                          </p:cTn>
                        </p:par>
                      </p:childTnLst>
                    </p:cTn>
                  </p:par>
                  <p:par>
                    <p:cTn id="111" fill="hold">
                      <p:stCondLst>
                        <p:cond delay="indefinite"/>
                      </p:stCondLst>
                      <p:childTnLst>
                        <p:par>
                          <p:cTn id="112" fill="hold">
                            <p:stCondLst>
                              <p:cond delay="0"/>
                            </p:stCondLst>
                            <p:childTnLst>
                              <p:par>
                                <p:cTn id="113" presetID="3" presetClass="exit" presetSubtype="10" fill="hold" grpId="4" nodeType="clickEffect">
                                  <p:stCondLst>
                                    <p:cond delay="0"/>
                                  </p:stCondLst>
                                  <p:childTnLst>
                                    <p:animEffect transition="out" filter="blinds(horizontal)">
                                      <p:cBhvr>
                                        <p:cTn id="114" dur="500"/>
                                        <p:tgtEl>
                                          <p:spTgt spid="45"/>
                                        </p:tgtEl>
                                      </p:cBhvr>
                                    </p:animEffect>
                                    <p:set>
                                      <p:cBhvr>
                                        <p:cTn id="115" dur="1" fill="hold">
                                          <p:stCondLst>
                                            <p:cond delay="499"/>
                                          </p:stCondLst>
                                        </p:cTn>
                                        <p:tgtEl>
                                          <p:spTgt spid="45"/>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3" presetClass="exit" presetSubtype="10" fill="hold" grpId="4" nodeType="clickEffect">
                                  <p:stCondLst>
                                    <p:cond delay="0"/>
                                  </p:stCondLst>
                                  <p:childTnLst>
                                    <p:animEffect transition="out" filter="blinds(horizontal)">
                                      <p:cBhvr>
                                        <p:cTn id="119" dur="500"/>
                                        <p:tgtEl>
                                          <p:spTgt spid="20"/>
                                        </p:tgtEl>
                                      </p:cBhvr>
                                    </p:animEffect>
                                    <p:set>
                                      <p:cBhvr>
                                        <p:cTn id="120" dur="1" fill="hold">
                                          <p:stCondLst>
                                            <p:cond delay="499"/>
                                          </p:stCondLst>
                                        </p:cTn>
                                        <p:tgtEl>
                                          <p:spTgt spid="20"/>
                                        </p:tgtEl>
                                        <p:attrNameLst>
                                          <p:attrName>style.visibility</p:attrName>
                                        </p:attrNameLst>
                                      </p:cBhvr>
                                      <p:to>
                                        <p:strVal val="hidden"/>
                                      </p:to>
                                    </p:set>
                                  </p:childTnLst>
                                </p:cTn>
                              </p:par>
                            </p:childTnLst>
                          </p:cTn>
                        </p:par>
                        <p:par>
                          <p:cTn id="121" fill="hold">
                            <p:stCondLst>
                              <p:cond delay="500"/>
                            </p:stCondLst>
                            <p:childTnLst>
                              <p:par>
                                <p:cTn id="122" presetID="3" presetClass="entr" presetSubtype="10" fill="hold" grpId="4" nodeType="after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blinds(horizontal)">
                                      <p:cBhvr>
                                        <p:cTn id="124" dur="500"/>
                                        <p:tgtEl>
                                          <p:spTgt spid="9"/>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xit" presetSubtype="10" fill="hold" grpId="4" nodeType="clickEffect">
                                  <p:stCondLst>
                                    <p:cond delay="0"/>
                                  </p:stCondLst>
                                  <p:childTnLst>
                                    <p:animEffect transition="out" filter="blinds(horizontal)">
                                      <p:cBhvr>
                                        <p:cTn id="128" dur="500"/>
                                        <p:tgtEl>
                                          <p:spTgt spid="16"/>
                                        </p:tgtEl>
                                      </p:cBhvr>
                                    </p:animEffect>
                                    <p:set>
                                      <p:cBhvr>
                                        <p:cTn id="129" dur="1" fill="hold">
                                          <p:stCondLst>
                                            <p:cond delay="499"/>
                                          </p:stCondLst>
                                        </p:cTn>
                                        <p:tgtEl>
                                          <p:spTgt spid="1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0" presetClass="path" presetSubtype="0" accel="50000" decel="50000" fill="hold" grpId="0" nodeType="clickEffect">
                                  <p:stCondLst>
                                    <p:cond delay="0"/>
                                  </p:stCondLst>
                                  <p:childTnLst>
                                    <p:animMotion origin="layout" path="M 0 0 L 0.325 0.0888779 " pathEditMode="relative" ptsTypes="">
                                      <p:cBhvr>
                                        <p:cTn id="133" dur="2000" fill="hold"/>
                                        <p:tgtEl>
                                          <p:spTgt spid="21"/>
                                        </p:tgtEl>
                                        <p:attrNameLst>
                                          <p:attrName>ppt_x</p:attrName>
                                          <p:attrName>ppt_y</p:attrName>
                                        </p:attrNameLst>
                                      </p:cBhvr>
                                    </p:animMotion>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grpId="1" nodeType="clickEffect">
                                  <p:stCondLst>
                                    <p:cond delay="0"/>
                                  </p:stCondLst>
                                  <p:childTnLst>
                                    <p:animEffect transition="out" filter="blinds(horizontal)">
                                      <p:cBhvr>
                                        <p:cTn id="137" dur="500"/>
                                        <p:tgtEl>
                                          <p:spTgt spid="21"/>
                                        </p:tgtEl>
                                      </p:cBhvr>
                                    </p:animEffect>
                                    <p:set>
                                      <p:cBhvr>
                                        <p:cTn id="138" dur="1" fill="hold">
                                          <p:stCondLst>
                                            <p:cond delay="499"/>
                                          </p:stCondLst>
                                        </p:cTn>
                                        <p:tgtEl>
                                          <p:spTgt spid="21"/>
                                        </p:tgtEl>
                                        <p:attrNameLst>
                                          <p:attrName>style.visibility</p:attrName>
                                        </p:attrNameLst>
                                      </p:cBhvr>
                                      <p:to>
                                        <p:strVal val="hidden"/>
                                      </p:to>
                                    </p:set>
                                  </p:childTnLst>
                                </p:cTn>
                              </p:par>
                            </p:childTnLst>
                          </p:cTn>
                        </p:par>
                        <p:par>
                          <p:cTn id="139" fill="hold">
                            <p:stCondLst>
                              <p:cond delay="500"/>
                            </p:stCondLst>
                            <p:childTnLst>
                              <p:par>
                                <p:cTn id="140" presetID="0" presetClass="path" presetSubtype="0" accel="50000" decel="50000" fill="hold" grpId="0" nodeType="afterEffect">
                                  <p:stCondLst>
                                    <p:cond delay="0"/>
                                  </p:stCondLst>
                                  <p:childTnLst>
                                    <p:animMotion origin="layout" path="M 0 0 L 0.325 0.044439 " pathEditMode="relative" ptsTypes="">
                                      <p:cBhvr>
                                        <p:cTn id="141" dur="2000" fill="hold"/>
                                        <p:tgtEl>
                                          <p:spTgt spid="23"/>
                                        </p:tgtEl>
                                        <p:attrNameLst>
                                          <p:attrName>ppt_x</p:attrName>
                                          <p:attrName>ppt_y</p:attrName>
                                        </p:attrNameLst>
                                      </p:cBhvr>
                                    </p:animMotion>
                                  </p:childTnLst>
                                </p:cTn>
                              </p:par>
                            </p:childTnLst>
                          </p:cTn>
                        </p:par>
                      </p:childTnLst>
                    </p:cTn>
                  </p:par>
                  <p:par>
                    <p:cTn id="142" fill="hold">
                      <p:stCondLst>
                        <p:cond delay="indefinite"/>
                      </p:stCondLst>
                      <p:childTnLst>
                        <p:par>
                          <p:cTn id="143" fill="hold">
                            <p:stCondLst>
                              <p:cond delay="0"/>
                            </p:stCondLst>
                            <p:childTnLst>
                              <p:par>
                                <p:cTn id="144" presetID="3" presetClass="exit" presetSubtype="10" fill="hold" grpId="1" nodeType="clickEffect">
                                  <p:stCondLst>
                                    <p:cond delay="0"/>
                                  </p:stCondLst>
                                  <p:childTnLst>
                                    <p:animEffect transition="out" filter="blinds(horizontal)">
                                      <p:cBhvr>
                                        <p:cTn id="145" dur="500"/>
                                        <p:tgtEl>
                                          <p:spTgt spid="23"/>
                                        </p:tgtEl>
                                      </p:cBhvr>
                                    </p:animEffect>
                                    <p:set>
                                      <p:cBhvr>
                                        <p:cTn id="146" dur="1" fill="hold">
                                          <p:stCondLst>
                                            <p:cond delay="499"/>
                                          </p:stCondLst>
                                        </p:cTn>
                                        <p:tgtEl>
                                          <p:spTgt spid="2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nodeType="click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blinds(horizontal)">
                                      <p:cBhvr>
                                        <p:cTn id="151" dur="500"/>
                                        <p:tgtEl>
                                          <p:spTgt spid="43"/>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blinds(horizontal)">
                                      <p:cBhvr>
                                        <p:cTn id="154" dur="500"/>
                                        <p:tgtEl>
                                          <p:spTgt spid="44"/>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grpId="0" nodeType="clickEffect">
                                  <p:stCondLst>
                                    <p:cond delay="0"/>
                                  </p:stCondLst>
                                  <p:childTnLst>
                                    <p:set>
                                      <p:cBhvr>
                                        <p:cTn id="158" dur="1" fill="hold">
                                          <p:stCondLst>
                                            <p:cond delay="0"/>
                                          </p:stCondLst>
                                        </p:cTn>
                                        <p:tgtEl>
                                          <p:spTgt spid="47"/>
                                        </p:tgtEl>
                                        <p:attrNameLst>
                                          <p:attrName>style.visibility</p:attrName>
                                        </p:attrNameLst>
                                      </p:cBhvr>
                                      <p:to>
                                        <p:strVal val="visible"/>
                                      </p:to>
                                    </p:set>
                                    <p:animEffect transition="in" filter="blinds(horizontal)">
                                      <p:cBhvr>
                                        <p:cTn id="1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9" grpId="0" bldLvl="0" animBg="1"/>
      <p:bldP spid="9" grpId="1" animBg="1"/>
      <p:bldP spid="20" grpId="0" bldLvl="0" animBg="1"/>
      <p:bldP spid="20" grpId="1" animBg="1"/>
      <p:bldP spid="16" grpId="2" bldLvl="0" animBg="1"/>
      <p:bldP spid="17" grpId="0"/>
      <p:bldP spid="17" grpId="1"/>
      <p:bldP spid="18" grpId="0"/>
      <p:bldP spid="18" grpId="1"/>
      <p:bldP spid="25" grpId="0" bldLvl="0" animBg="1"/>
      <p:bldP spid="25" grpId="1" animBg="1"/>
      <p:bldP spid="28" grpId="0"/>
      <p:bldP spid="27" grpId="0" bldLvl="0" animBg="1"/>
      <p:bldP spid="28" grpId="1"/>
      <p:bldP spid="27" grpId="1" animBg="1"/>
      <p:bldP spid="28" grpId="2"/>
      <p:bldP spid="28" grpId="3"/>
      <p:bldP spid="39" grpId="0" bldLvl="0" animBg="1"/>
      <p:bldP spid="39" grpId="1" animBg="1"/>
      <p:bldP spid="9" grpId="2" animBg="1"/>
      <p:bldP spid="20" grpId="2" animBg="1"/>
      <p:bldP spid="44" grpId="0" bldLvl="0" animBg="1"/>
      <p:bldP spid="44" grpId="1" animBg="1"/>
      <p:bldP spid="16" grpId="3" animBg="1"/>
      <p:bldP spid="9" grpId="3" animBg="1"/>
      <p:bldP spid="20" grpId="3" animBg="1"/>
      <p:bldP spid="45" grpId="0"/>
      <p:bldP spid="45" grpId="1"/>
      <p:bldP spid="45" grpId="2"/>
      <p:bldP spid="45" grpId="4"/>
      <p:bldP spid="20" grpId="4" animBg="1"/>
      <p:bldP spid="9" grpId="4" animBg="1"/>
      <p:bldP spid="21" grpId="0"/>
      <p:bldP spid="21" grpId="1"/>
      <p:bldP spid="23" grpId="0"/>
      <p:bldP spid="23" grpId="1"/>
      <p:bldP spid="16" grpId="4" animBg="1"/>
      <p:bldP spid="46" grpId="0" bldLvl="0" animBg="1"/>
      <p:bldP spid="46" grpId="1" animBg="1"/>
      <p:bldP spid="47" grpId="0" bldLvl="0" animBg="1"/>
      <p:bldP spid="47"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中断的分类</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066800" y="1048385"/>
            <a:ext cx="6408420" cy="2727960"/>
          </a:xfrm>
          <a:prstGeom prst="rect">
            <a:avLst/>
          </a:prstGeom>
        </p:spPr>
      </p:pic>
      <p:sp>
        <p:nvSpPr>
          <p:cNvPr id="7" name="圆角矩形标注 6"/>
          <p:cNvSpPr/>
          <p:nvPr/>
        </p:nvSpPr>
        <p:spPr>
          <a:xfrm>
            <a:off x="838200" y="1124585"/>
            <a:ext cx="2372995" cy="656590"/>
          </a:xfrm>
          <a:prstGeom prst="wedgeRoundRectCallout">
            <a:avLst>
              <a:gd name="adj1" fmla="val 39296"/>
              <a:gd name="adj2" fmla="val 74854"/>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有关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6" name="圆角矩形标注 5"/>
          <p:cNvSpPr/>
          <p:nvPr/>
        </p:nvSpPr>
        <p:spPr>
          <a:xfrm>
            <a:off x="838200" y="3867785"/>
            <a:ext cx="2372995" cy="656590"/>
          </a:xfrm>
          <a:prstGeom prst="wedgeRoundRectCallout">
            <a:avLst>
              <a:gd name="adj1" fmla="val 43176"/>
              <a:gd name="adj2" fmla="val -120599"/>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与当前执行的指令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无关</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 中断信号来源于CPU</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外部</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8" name="圆角矩形标注 7"/>
          <p:cNvSpPr/>
          <p:nvPr/>
        </p:nvSpPr>
        <p:spPr>
          <a:xfrm>
            <a:off x="5257800" y="514985"/>
            <a:ext cx="2372995" cy="656590"/>
          </a:xfrm>
          <a:prstGeom prst="wedgeRoundRectCallout">
            <a:avLst>
              <a:gd name="adj1" fmla="val -6970"/>
              <a:gd name="adj2" fmla="val 9361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由陷入指令引发，是应 用程序故意引发的</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9" name="圆角矩形标注 8"/>
          <p:cNvSpPr/>
          <p:nvPr/>
        </p:nvSpPr>
        <p:spPr>
          <a:xfrm>
            <a:off x="7207250" y="1429385"/>
            <a:ext cx="1937385" cy="1686560"/>
          </a:xfrm>
          <a:prstGeom prst="wedgeRoundRectCallout">
            <a:avLst>
              <a:gd name="adj1" fmla="val -79521"/>
              <a:gd name="adj2" fmla="val -16076"/>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由错误条件引起的，可能被内核程序修复。内核程序修复故障后会把CPU使用权还 给应用程序，让它继续执行下去。如：缺页故障。</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0" name="圆角矩形标注 9"/>
          <p:cNvSpPr/>
          <p:nvPr/>
        </p:nvSpPr>
        <p:spPr>
          <a:xfrm>
            <a:off x="6866890" y="3258185"/>
            <a:ext cx="2280920" cy="1686560"/>
          </a:xfrm>
          <a:prstGeom prst="wedgeRoundRectCallout">
            <a:avLst>
              <a:gd name="adj1" fmla="val -90803"/>
              <a:gd name="adj2" fmla="val -8987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由致命错误引起，内核程序无法修复该错误，因此一般不再将CPU</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的使用权还给引发终止的应用程序， 而是直接终止该应用程序。如： 整数除0、非法使用特权指令</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OS的作用</a:t>
            </a:r>
            <a:endParaRPr lang="zh-CN" altLang="en-US"/>
          </a:p>
        </p:txBody>
      </p:sp>
      <p:sp>
        <p:nvSpPr>
          <p:cNvPr id="4" name="Rectangle 4"/>
          <p:cNvSpPr>
            <a:spLocks noChangeArrowheads="1"/>
          </p:cNvSpPr>
          <p:nvPr/>
        </p:nvSpPr>
        <p:spPr bwMode="auto">
          <a:xfrm>
            <a:off x="704320" y="1124160"/>
            <a:ext cx="3486284" cy="114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1774" tIns="25887" rIns="51774" bIns="25887"/>
          <a:lstStyle>
            <a:lvl1pPr marL="457200" indent="-4572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a:buSzPct val="80000"/>
              <a:buFont typeface="Wingdings" panose="05000000000000000000" pitchFamily="2" charset="2"/>
              <a:buChar char="l"/>
            </a:pPr>
            <a:r>
              <a:rPr kumimoji="1" lang="zh-CN" altLang="en-US" sz="1800" dirty="0">
                <a:latin typeface="微软雅黑" panose="020B0503020204020204" charset="-122"/>
                <a:ea typeface="微软雅黑" panose="020B0503020204020204" charset="-122"/>
              </a:rPr>
              <a:t>作为用户和计算机间的</a:t>
            </a:r>
            <a:r>
              <a:rPr kumimoji="1" lang="zh-CN" altLang="en-US" sz="1800" dirty="0" smtClean="0">
                <a:latin typeface="微软雅黑" panose="020B0503020204020204" charset="-122"/>
                <a:ea typeface="微软雅黑" panose="020B0503020204020204" charset="-122"/>
              </a:rPr>
              <a:t>接口</a:t>
            </a:r>
            <a:endParaRPr kumimoji="1" lang="en-US" altLang="zh-CN" sz="1800" dirty="0" smtClean="0">
              <a:latin typeface="微软雅黑" panose="020B0503020204020204" charset="-122"/>
              <a:ea typeface="微软雅黑" panose="020B0503020204020204" charset="-122"/>
            </a:endParaRPr>
          </a:p>
          <a:p>
            <a:pPr defTabSz="914400">
              <a:buSzPct val="80000"/>
            </a:pPr>
            <a:endParaRPr lang="en-US" altLang="zh-CN" sz="1050" dirty="0" smtClean="0">
              <a:latin typeface="+mn-ea"/>
              <a:ea typeface="+mn-ea"/>
            </a:endParaRPr>
          </a:p>
          <a:p>
            <a:pPr defTabSz="914400" eaLnBrk="1" hangingPunct="1">
              <a:lnSpc>
                <a:spcPct val="80000"/>
              </a:lnSpc>
              <a:spcBef>
                <a:spcPct val="20000"/>
              </a:spcBef>
              <a:buClr>
                <a:srgbClr val="FFFFFF"/>
              </a:buClr>
              <a:buSzPct val="80000"/>
            </a:pPr>
            <a:r>
              <a:rPr lang="en-US" altLang="zh-CN" sz="1050" dirty="0" smtClean="0">
                <a:solidFill>
                  <a:srgbClr val="003399"/>
                </a:solidFill>
                <a:latin typeface="楷体" panose="02010609060101010101" pitchFamily="49" charset="-122"/>
                <a:ea typeface="楷体" panose="02010609060101010101" pitchFamily="49" charset="-122"/>
              </a:rPr>
              <a:t>    </a:t>
            </a:r>
            <a:r>
              <a:rPr lang="en-US" altLang="zh-CN" sz="1500" dirty="0" smtClean="0">
                <a:solidFill>
                  <a:srgbClr val="003399"/>
                </a:solidFill>
                <a:latin typeface="楷体" panose="02010609060101010101" pitchFamily="49" charset="-122"/>
                <a:ea typeface="楷体" panose="02010609060101010101" pitchFamily="49" charset="-122"/>
              </a:rPr>
              <a:t>OS</a:t>
            </a:r>
            <a:r>
              <a:rPr lang="zh-CN" altLang="en-US" sz="1500" dirty="0" smtClean="0">
                <a:solidFill>
                  <a:srgbClr val="003399"/>
                </a:solidFill>
                <a:latin typeface="楷体" panose="02010609060101010101" pitchFamily="49" charset="-122"/>
                <a:ea typeface="楷体" panose="02010609060101010101" pitchFamily="49" charset="-122"/>
              </a:rPr>
              <a:t>处于用户与计算机硬件系统之间</a:t>
            </a:r>
            <a:endParaRPr lang="zh-CN" altLang="en-US" sz="1500" dirty="0" smtClean="0">
              <a:solidFill>
                <a:srgbClr val="003399"/>
              </a:solidFill>
              <a:latin typeface="楷体" panose="02010609060101010101" pitchFamily="49" charset="-122"/>
              <a:ea typeface="楷体" panose="02010609060101010101" pitchFamily="49" charset="-122"/>
            </a:endParaRPr>
          </a:p>
          <a:p>
            <a:pPr defTabSz="914400" eaLnBrk="1" hangingPunct="1">
              <a:lnSpc>
                <a:spcPct val="80000"/>
              </a:lnSpc>
              <a:spcBef>
                <a:spcPct val="20000"/>
              </a:spcBef>
              <a:buClr>
                <a:srgbClr val="FFFFFF"/>
              </a:buClr>
              <a:buSzPct val="80000"/>
            </a:pPr>
            <a:r>
              <a:rPr lang="en-US" altLang="zh-CN" sz="1500" dirty="0" smtClean="0">
                <a:solidFill>
                  <a:srgbClr val="003399"/>
                </a:solidFill>
                <a:latin typeface="楷体" panose="02010609060101010101" pitchFamily="49" charset="-122"/>
                <a:ea typeface="楷体" panose="02010609060101010101" pitchFamily="49" charset="-122"/>
              </a:rPr>
              <a:t>      </a:t>
            </a:r>
            <a:r>
              <a:rPr lang="zh-CN" altLang="en-US" sz="1500" dirty="0" smtClean="0">
                <a:solidFill>
                  <a:srgbClr val="003399"/>
                </a:solidFill>
                <a:latin typeface="楷体" panose="02010609060101010101" pitchFamily="49" charset="-122"/>
                <a:ea typeface="楷体" panose="02010609060101010101" pitchFamily="49" charset="-122"/>
              </a:rPr>
              <a:t>用户通过</a:t>
            </a:r>
            <a:r>
              <a:rPr lang="en-US" altLang="zh-CN" sz="1500" dirty="0" smtClean="0">
                <a:solidFill>
                  <a:srgbClr val="003399"/>
                </a:solidFill>
                <a:latin typeface="楷体" panose="02010609060101010101" pitchFamily="49" charset="-122"/>
                <a:ea typeface="楷体" panose="02010609060101010101" pitchFamily="49" charset="-122"/>
              </a:rPr>
              <a:t>OS</a:t>
            </a:r>
            <a:r>
              <a:rPr lang="zh-CN" altLang="en-US" sz="1500" dirty="0" smtClean="0">
                <a:solidFill>
                  <a:srgbClr val="003399"/>
                </a:solidFill>
                <a:latin typeface="楷体" panose="02010609060101010101" pitchFamily="49" charset="-122"/>
                <a:ea typeface="楷体" panose="02010609060101010101" pitchFamily="49" charset="-122"/>
              </a:rPr>
              <a:t>来使用计算机系统</a:t>
            </a:r>
            <a:endParaRPr lang="zh-CN" altLang="en-US" sz="1500" dirty="0" smtClean="0">
              <a:solidFill>
                <a:srgbClr val="003399"/>
              </a:solidFill>
              <a:latin typeface="楷体" panose="02010609060101010101" pitchFamily="49" charset="-122"/>
              <a:ea typeface="楷体" panose="02010609060101010101" pitchFamily="49" charset="-122"/>
            </a:endParaRPr>
          </a:p>
        </p:txBody>
      </p:sp>
      <p:sp>
        <p:nvSpPr>
          <p:cNvPr id="6" name="Rectangle 5"/>
          <p:cNvSpPr>
            <a:spLocks noChangeArrowheads="1"/>
          </p:cNvSpPr>
          <p:nvPr/>
        </p:nvSpPr>
        <p:spPr bwMode="auto">
          <a:xfrm>
            <a:off x="647160" y="2153040"/>
            <a:ext cx="3655858" cy="40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1774" tIns="25887" rIns="51774" bIns="25887"/>
          <a:lstStyle>
            <a:lvl1pPr marL="457200" indent="-4572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a:buSzPct val="80000"/>
            </a:pPr>
            <a:r>
              <a:rPr lang="zh-CN" altLang="en-US" sz="1800" dirty="0" smtClean="0"/>
              <a:t>     </a:t>
            </a:r>
            <a:endParaRPr lang="en-US" altLang="zh-CN" sz="1800" dirty="0" smtClean="0"/>
          </a:p>
          <a:p>
            <a:pPr defTabSz="914400">
              <a:buSzPct val="80000"/>
            </a:pPr>
            <a:endParaRPr lang="en-US" altLang="zh-CN" sz="1200" dirty="0" smtClean="0">
              <a:solidFill>
                <a:srgbClr val="003399"/>
              </a:solidFill>
              <a:latin typeface="楷体" panose="02010609060101010101" pitchFamily="49" charset="-122"/>
              <a:ea typeface="楷体" panose="02010609060101010101" pitchFamily="49" charset="-122"/>
            </a:endParaRPr>
          </a:p>
          <a:p>
            <a:pPr defTabSz="914400">
              <a:buSzPct val="80000"/>
              <a:buFont typeface="Wingdings" panose="05000000000000000000" pitchFamily="2" charset="2"/>
              <a:buChar char="l"/>
            </a:pPr>
            <a:r>
              <a:rPr kumimoji="1" lang="zh-CN" altLang="en-US" sz="1800" dirty="0" smtClean="0">
                <a:latin typeface="微软雅黑" panose="020B0503020204020204" charset="-122"/>
                <a:ea typeface="微软雅黑" panose="020B0503020204020204" charset="-122"/>
              </a:rPr>
              <a:t>作为计算机系统资源的管理者</a:t>
            </a:r>
            <a:endParaRPr kumimoji="1" lang="en-US" altLang="zh-CN" sz="1800" dirty="0" smtClean="0">
              <a:latin typeface="微软雅黑" panose="020B0503020204020204" charset="-122"/>
              <a:ea typeface="微软雅黑" panose="020B0503020204020204" charset="-122"/>
            </a:endParaRPr>
          </a:p>
          <a:p>
            <a:pPr defTabSz="914400">
              <a:buSzPct val="80000"/>
            </a:pPr>
            <a:endParaRPr kumimoji="1" lang="en-US" altLang="zh-CN" sz="1200" b="1" dirty="0" smtClean="0">
              <a:solidFill>
                <a:schemeClr val="accent1"/>
              </a:solidFill>
              <a:latin typeface="微软雅黑" panose="020B0503020204020204" charset="-122"/>
              <a:ea typeface="微软雅黑" panose="020B0503020204020204" charset="-122"/>
            </a:endParaRPr>
          </a:p>
          <a:p>
            <a:pPr algn="ctr" defTabSz="914400">
              <a:buSzPct val="80000"/>
            </a:pPr>
            <a:r>
              <a:rPr lang="zh-CN" altLang="en-US" sz="1500" dirty="0" smtClean="0">
                <a:solidFill>
                  <a:srgbClr val="003399"/>
                </a:solidFill>
                <a:latin typeface="楷体" panose="02010609060101010101" pitchFamily="49" charset="-122"/>
                <a:ea typeface="楷体" panose="02010609060101010101" pitchFamily="49" charset="-122"/>
              </a:rPr>
              <a:t>处理机管理、存储器管理、</a:t>
            </a:r>
            <a:endParaRPr lang="en-US" altLang="zh-CN" sz="1500" dirty="0" smtClean="0">
              <a:solidFill>
                <a:srgbClr val="003399"/>
              </a:solidFill>
              <a:latin typeface="楷体" panose="02010609060101010101" pitchFamily="49" charset="-122"/>
              <a:ea typeface="楷体" panose="02010609060101010101" pitchFamily="49" charset="-122"/>
            </a:endParaRPr>
          </a:p>
          <a:p>
            <a:pPr algn="ctr" defTabSz="914400">
              <a:buSzPct val="80000"/>
            </a:pPr>
            <a:r>
              <a:rPr lang="zh-CN" altLang="en-US" sz="1500" dirty="0" smtClean="0">
                <a:solidFill>
                  <a:srgbClr val="003399"/>
                </a:solidFill>
                <a:latin typeface="楷体" panose="02010609060101010101" pitchFamily="49" charset="-122"/>
                <a:ea typeface="楷体" panose="02010609060101010101" pitchFamily="49" charset="-122"/>
              </a:rPr>
              <a:t>设备管理、文件管理</a:t>
            </a:r>
            <a:endParaRPr lang="en-US" altLang="zh-CN" sz="1500" dirty="0" smtClean="0">
              <a:solidFill>
                <a:srgbClr val="003399"/>
              </a:solidFill>
              <a:latin typeface="楷体" panose="02010609060101010101" pitchFamily="49" charset="-122"/>
              <a:ea typeface="楷体" panose="02010609060101010101" pitchFamily="49" charset="-122"/>
            </a:endParaRPr>
          </a:p>
          <a:p>
            <a:pPr defTabSz="914400">
              <a:buSzPct val="80000"/>
            </a:pPr>
            <a:r>
              <a:rPr lang="zh-CN" altLang="en-US" sz="1800" dirty="0" smtClean="0"/>
              <a:t></a:t>
            </a:r>
            <a:endParaRPr kumimoji="1" lang="en-US" altLang="zh-CN" sz="1800" dirty="0" smtClean="0">
              <a:latin typeface="微软雅黑" panose="020B0503020204020204" charset="-122"/>
              <a:ea typeface="微软雅黑" panose="020B0503020204020204" charset="-122"/>
            </a:endParaRPr>
          </a:p>
          <a:p>
            <a:pPr defTabSz="914400">
              <a:buSzPct val="80000"/>
            </a:pPr>
            <a:endParaRPr kumimoji="1" lang="en-US" altLang="zh-CN" sz="1800" dirty="0" smtClean="0">
              <a:latin typeface="微软雅黑" panose="020B0503020204020204" charset="-122"/>
              <a:ea typeface="微软雅黑" panose="020B0503020204020204" charset="-122"/>
            </a:endParaRPr>
          </a:p>
        </p:txBody>
      </p:sp>
      <p:grpSp>
        <p:nvGrpSpPr>
          <p:cNvPr id="7" name="Group 8"/>
          <p:cNvGrpSpPr/>
          <p:nvPr/>
        </p:nvGrpSpPr>
        <p:grpSpPr bwMode="auto">
          <a:xfrm>
            <a:off x="5029280" y="857400"/>
            <a:ext cx="2720816" cy="1393751"/>
            <a:chOff x="0" y="0"/>
            <a:chExt cx="3168" cy="1728"/>
          </a:xfrm>
        </p:grpSpPr>
        <p:sp>
          <p:nvSpPr>
            <p:cNvPr id="8" name="Rectangle 9"/>
            <p:cNvSpPr>
              <a:spLocks noChangeArrowheads="1"/>
            </p:cNvSpPr>
            <p:nvPr/>
          </p:nvSpPr>
          <p:spPr bwMode="auto">
            <a:xfrm>
              <a:off x="672" y="0"/>
              <a:ext cx="1920" cy="337"/>
            </a:xfrm>
            <a:prstGeom prst="rect">
              <a:avLst/>
            </a:prstGeom>
            <a:solidFill>
              <a:srgbClr val="CCFFCC"/>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125" b="0" kern="0" smtClean="0">
                  <a:solidFill>
                    <a:srgbClr val="003366"/>
                  </a:solidFill>
                  <a:latin typeface="Tahoma" panose="020B0604030504040204" pitchFamily="34" charset="0"/>
                  <a:ea typeface="楷体" panose="02010609060101010101" pitchFamily="49" charset="-122"/>
                </a:rPr>
                <a:t>用户</a:t>
              </a:r>
              <a:endParaRPr lang="zh-CN" altLang="en-US" sz="1125" b="0" kern="0" smtClean="0">
                <a:solidFill>
                  <a:srgbClr val="003366"/>
                </a:solidFill>
                <a:latin typeface="Tahoma" panose="020B0604030504040204" pitchFamily="34" charset="0"/>
                <a:ea typeface="楷体" panose="02010609060101010101" pitchFamily="49" charset="-122"/>
              </a:endParaRPr>
            </a:p>
          </p:txBody>
        </p:sp>
        <p:sp>
          <p:nvSpPr>
            <p:cNvPr id="9" name="Rectangle 10"/>
            <p:cNvSpPr>
              <a:spLocks noChangeArrowheads="1"/>
            </p:cNvSpPr>
            <p:nvPr/>
          </p:nvSpPr>
          <p:spPr bwMode="auto">
            <a:xfrm>
              <a:off x="432" y="337"/>
              <a:ext cx="1056" cy="384"/>
            </a:xfrm>
            <a:prstGeom prst="rect">
              <a:avLst/>
            </a:prstGeom>
            <a:solidFill>
              <a:srgbClr val="CCFF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125" b="0" kern="0" smtClean="0">
                  <a:solidFill>
                    <a:srgbClr val="003366"/>
                  </a:solidFill>
                  <a:latin typeface="Tahoma" panose="020B0604030504040204" pitchFamily="34" charset="0"/>
                  <a:ea typeface="楷体" panose="02010609060101010101" pitchFamily="49" charset="-122"/>
                </a:rPr>
                <a:t>应用程序</a:t>
              </a:r>
              <a:endParaRPr lang="zh-CN" altLang="en-US" sz="1125" b="0" kern="0" smtClean="0">
                <a:solidFill>
                  <a:srgbClr val="003366"/>
                </a:solidFill>
                <a:latin typeface="Tahoma" panose="020B0604030504040204" pitchFamily="34" charset="0"/>
                <a:ea typeface="楷体" panose="02010609060101010101" pitchFamily="49" charset="-122"/>
              </a:endParaRPr>
            </a:p>
          </p:txBody>
        </p:sp>
        <p:sp>
          <p:nvSpPr>
            <p:cNvPr id="10" name="Rectangle 11"/>
            <p:cNvSpPr>
              <a:spLocks noChangeArrowheads="1"/>
            </p:cNvSpPr>
            <p:nvPr/>
          </p:nvSpPr>
          <p:spPr bwMode="auto">
            <a:xfrm>
              <a:off x="240" y="721"/>
              <a:ext cx="2640" cy="576"/>
            </a:xfrm>
            <a:prstGeom prst="rect">
              <a:avLst/>
            </a:prstGeom>
            <a:solidFill>
              <a:srgbClr val="EBF7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125" b="0" kern="0" dirty="0" smtClean="0">
                  <a:solidFill>
                    <a:srgbClr val="003366"/>
                  </a:solidFill>
                  <a:latin typeface="楷体" panose="02010609060101010101" pitchFamily="49" charset="-122"/>
                  <a:ea typeface="楷体" panose="02010609060101010101" pitchFamily="49" charset="-122"/>
                </a:rPr>
                <a:t>系统调用 命令 图标、窗口</a:t>
              </a:r>
              <a:endParaRPr lang="zh-CN" altLang="en-US" sz="1125" b="0" kern="0" dirty="0" smtClean="0">
                <a:solidFill>
                  <a:srgbClr val="003366"/>
                </a:solidFill>
                <a:latin typeface="楷体" panose="02010609060101010101" pitchFamily="49" charset="-122"/>
                <a:ea typeface="楷体" panose="02010609060101010101" pitchFamily="49" charset="-122"/>
              </a:endParaRPr>
            </a:p>
            <a:p>
              <a:pPr algn="ctr" defTabSz="914400" fontAlgn="auto">
                <a:spcBef>
                  <a:spcPts val="0"/>
                </a:spcBef>
                <a:spcAft>
                  <a:spcPts val="0"/>
                </a:spcAft>
                <a:defRPr/>
              </a:pPr>
              <a:r>
                <a:rPr lang="zh-CN" altLang="en-US" sz="1125" b="0" kern="0" dirty="0" smtClean="0">
                  <a:solidFill>
                    <a:srgbClr val="003366"/>
                  </a:solidFill>
                  <a:latin typeface="楷体" panose="02010609060101010101" pitchFamily="49" charset="-122"/>
                  <a:ea typeface="楷体" panose="02010609060101010101" pitchFamily="49" charset="-122"/>
                </a:rPr>
                <a:t>操作系统</a:t>
              </a:r>
              <a:endParaRPr lang="zh-CN" altLang="en-US" sz="1125" b="0" kern="0" dirty="0" smtClean="0">
                <a:solidFill>
                  <a:srgbClr val="003366"/>
                </a:solidFill>
                <a:latin typeface="楷体" panose="02010609060101010101" pitchFamily="49" charset="-122"/>
                <a:ea typeface="楷体" panose="02010609060101010101" pitchFamily="49" charset="-122"/>
              </a:endParaRPr>
            </a:p>
          </p:txBody>
        </p:sp>
        <p:sp>
          <p:nvSpPr>
            <p:cNvPr id="11" name="Rectangle 12"/>
            <p:cNvSpPr>
              <a:spLocks noChangeArrowheads="1"/>
            </p:cNvSpPr>
            <p:nvPr/>
          </p:nvSpPr>
          <p:spPr bwMode="auto">
            <a:xfrm>
              <a:off x="0" y="1297"/>
              <a:ext cx="3168" cy="431"/>
            </a:xfrm>
            <a:prstGeom prst="rect">
              <a:avLst/>
            </a:prstGeom>
            <a:solidFill>
              <a:srgbClr val="CCFF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dirty="0" smtClean="0">
                  <a:solidFill>
                    <a:srgbClr val="003366"/>
                  </a:solidFill>
                  <a:latin typeface="Tahoma" panose="020B0604030504040204" pitchFamily="34" charset="0"/>
                  <a:ea typeface="楷体" panose="02010609060101010101" pitchFamily="49" charset="-122"/>
                </a:rPr>
                <a:t>计算机硬件</a:t>
              </a:r>
              <a:endParaRPr lang="zh-CN" altLang="en-US" sz="1350" b="0" kern="0" dirty="0" smtClean="0">
                <a:solidFill>
                  <a:srgbClr val="003366"/>
                </a:solidFill>
                <a:latin typeface="Tahoma" panose="020B0604030504040204" pitchFamily="34" charset="0"/>
                <a:ea typeface="楷体" panose="02010609060101010101" pitchFamily="49" charset="-122"/>
              </a:endParaRPr>
            </a:p>
          </p:txBody>
        </p:sp>
        <p:sp>
          <p:nvSpPr>
            <p:cNvPr id="12" name="Line 13"/>
            <p:cNvSpPr>
              <a:spLocks noChangeShapeType="1"/>
            </p:cNvSpPr>
            <p:nvPr/>
          </p:nvSpPr>
          <p:spPr bwMode="auto">
            <a:xfrm>
              <a:off x="1873" y="312"/>
              <a:ext cx="0" cy="431"/>
            </a:xfrm>
            <a:prstGeom prst="line">
              <a:avLst/>
            </a:prstGeom>
            <a:noFill/>
            <a:ln w="25400">
              <a:solidFill>
                <a:srgbClr val="007A77"/>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3" name="Line 14"/>
            <p:cNvSpPr>
              <a:spLocks noChangeShapeType="1"/>
            </p:cNvSpPr>
            <p:nvPr/>
          </p:nvSpPr>
          <p:spPr bwMode="auto">
            <a:xfrm>
              <a:off x="2280" y="300"/>
              <a:ext cx="0" cy="431"/>
            </a:xfrm>
            <a:prstGeom prst="line">
              <a:avLst/>
            </a:prstGeom>
            <a:noFill/>
            <a:ln w="25400">
              <a:solidFill>
                <a:srgbClr val="007A77"/>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sp>
        <p:nvSpPr>
          <p:cNvPr id="28" name="Rectangle 76"/>
          <p:cNvSpPr>
            <a:spLocks noChangeArrowheads="1"/>
          </p:cNvSpPr>
          <p:nvPr/>
        </p:nvSpPr>
        <p:spPr bwMode="auto">
          <a:xfrm>
            <a:off x="647160" y="3925000"/>
            <a:ext cx="3409118" cy="32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1774" tIns="25887" rIns="51774" bIns="25887"/>
          <a:lstStyle>
            <a:lvl1pPr marL="457200" indent="-4572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a:buSzPct val="80000"/>
              <a:buFont typeface="Wingdings" panose="05000000000000000000" pitchFamily="2" charset="2"/>
              <a:buChar char="l"/>
            </a:pPr>
            <a:r>
              <a:rPr kumimoji="1" lang="zh-CN" altLang="en-US" sz="1800" dirty="0">
                <a:latin typeface="微软雅黑" panose="020B0503020204020204" charset="-122"/>
                <a:ea typeface="微软雅黑" panose="020B0503020204020204" charset="-122"/>
              </a:rPr>
              <a:t>实现了对计算机资源的抽象</a:t>
            </a:r>
            <a:endParaRPr kumimoji="1" lang="zh-CN" altLang="en-US" sz="1800" dirty="0">
              <a:latin typeface="微软雅黑" panose="020B0503020204020204" charset="-122"/>
              <a:ea typeface="微软雅黑" panose="020B0503020204020204" charset="-122"/>
            </a:endParaRPr>
          </a:p>
        </p:txBody>
      </p:sp>
      <p:pic>
        <p:nvPicPr>
          <p:cNvPr id="716804" name="内容占位符 716803" descr="1-2"/>
          <p:cNvPicPr>
            <a:picLocks noChangeAspect="1"/>
          </p:cNvPicPr>
          <p:nvPr>
            <p:ph idx="1"/>
          </p:nvPr>
        </p:nvPicPr>
        <p:blipFill>
          <a:blip r:embed="rId1"/>
          <a:stretch>
            <a:fillRect/>
          </a:stretch>
        </p:blipFill>
        <p:spPr>
          <a:xfrm>
            <a:off x="5480050" y="3599815"/>
            <a:ext cx="2146300" cy="1534795"/>
          </a:xfrm>
          <a:prstGeom prst="rect">
            <a:avLst/>
          </a:prstGeom>
          <a:noFill/>
          <a:ln w="9525">
            <a:noFill/>
          </a:ln>
        </p:spPr>
      </p:pic>
      <p:sp>
        <p:nvSpPr>
          <p:cNvPr id="5" name="文本框 4"/>
          <p:cNvSpPr txBox="1"/>
          <p:nvPr/>
        </p:nvSpPr>
        <p:spPr>
          <a:xfrm>
            <a:off x="704320" y="4239856"/>
            <a:ext cx="3681580" cy="820420"/>
          </a:xfrm>
          <a:prstGeom prst="rect">
            <a:avLst/>
          </a:prstGeom>
          <a:noFill/>
        </p:spPr>
        <p:txBody>
          <a:bodyPr wrap="square" rtlCol="0" anchor="t">
            <a:spAutoFit/>
          </a:bodyPr>
          <a:p>
            <a:pPr algn="ctr" defTabSz="914400">
              <a:buSzPct val="80000"/>
            </a:pPr>
            <a:r>
              <a:rPr lang="zh-CN" altLang="en-US" sz="1575" dirty="0" smtClean="0">
                <a:solidFill>
                  <a:srgbClr val="003399"/>
                </a:solidFill>
                <a:latin typeface="楷体" panose="02010609060101010101" pitchFamily="49" charset="-122"/>
                <a:ea typeface="楷体" panose="02010609060101010101" pitchFamily="49" charset="-122"/>
                <a:sym typeface="+mn-ea"/>
              </a:rPr>
              <a:t>裸机上覆盖上一层I/O设备管理软件</a:t>
            </a:r>
            <a:endParaRPr lang="zh-CN" altLang="en-US" sz="1575" dirty="0" smtClean="0">
              <a:solidFill>
                <a:srgbClr val="003399"/>
              </a:solidFill>
              <a:latin typeface="楷体" panose="02010609060101010101" pitchFamily="49" charset="-122"/>
              <a:ea typeface="楷体" panose="02010609060101010101" pitchFamily="49" charset="-122"/>
              <a:sym typeface="+mn-ea"/>
            </a:endParaRPr>
          </a:p>
          <a:p>
            <a:pPr algn="ctr" defTabSz="914400">
              <a:buClrTx/>
              <a:buSzPct val="80000"/>
              <a:buFontTx/>
            </a:pPr>
            <a:r>
              <a:rPr lang="zh-CN" altLang="en-US" sz="1575" dirty="0" smtClean="0">
                <a:solidFill>
                  <a:srgbClr val="003399"/>
                </a:solidFill>
                <a:latin typeface="楷体" panose="02010609060101010101" pitchFamily="49" charset="-122"/>
                <a:ea typeface="楷体" panose="02010609060101010101" pitchFamily="49" charset="-122"/>
              </a:rPr>
              <a:t>将I/O设备抽象为一组数据结构以及一组I/O操作命令</a:t>
            </a:r>
            <a:endParaRPr lang="zh-CN" altLang="en-US" sz="1575" dirty="0" smtClean="0">
              <a:solidFill>
                <a:srgbClr val="003399"/>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4631055" y="2268855"/>
            <a:ext cx="3599815" cy="1320800"/>
          </a:xfrm>
          <a:prstGeom prst="rect">
            <a:avLst/>
          </a:prstGeom>
        </p:spPr>
      </p:pic>
      <p:sp>
        <p:nvSpPr>
          <p:cNvPr id="14" name="灯片编号占位符 1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中断机制的基本原理</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graphicFrame>
        <p:nvGraphicFramePr>
          <p:cNvPr id="5" name="内容占位符 4"/>
          <p:cNvGraphicFramePr/>
          <p:nvPr>
            <p:ph idx="1"/>
            <p:custDataLst>
              <p:tags r:id="rId1"/>
            </p:custDataLst>
          </p:nvPr>
        </p:nvGraphicFramePr>
        <p:xfrm>
          <a:off x="381000" y="1962785"/>
          <a:ext cx="3304540" cy="3048000"/>
        </p:xfrm>
        <a:graphic>
          <a:graphicData uri="http://schemas.openxmlformats.org/drawingml/2006/table">
            <a:tbl>
              <a:tblPr firstRow="1" bandRow="1">
                <a:tableStyleId>{5940675A-B579-460E-94D1-54222C63F5DA}</a:tableStyleId>
              </a:tblPr>
              <a:tblGrid>
                <a:gridCol w="1652270"/>
                <a:gridCol w="1652270"/>
              </a:tblGrid>
              <a:tr h="381000">
                <a:tc>
                  <a:txBody>
                    <a:bodyPr/>
                    <a:p>
                      <a:pPr algn="ctr">
                        <a:buNone/>
                      </a:pPr>
                      <a:r>
                        <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中断信号类型</a:t>
                      </a:r>
                      <a:endPar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r>
                        <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中断处理程序指针</a:t>
                      </a:r>
                      <a:endPar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0</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endPar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1</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endPar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2</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endParaRPr lang="zh-CN" altLang="en-US"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3</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4</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5</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r h="381000">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c>
                  <a:txBody>
                    <a:bodyPr/>
                    <a:p>
                      <a:pPr algn="ctr">
                        <a:buNone/>
                      </a:pPr>
                      <a:r>
                        <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endParaRPr lang="en-US" altLang="zh-CN" b="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txBody>
                  <a:tcPr anchor="ctr" anchorCtr="0">
                    <a:solidFill>
                      <a:schemeClr val="bg1"/>
                    </a:solidFill>
                  </a:tcPr>
                </a:tc>
              </a:tr>
            </a:tbl>
          </a:graphicData>
        </a:graphic>
      </p:graphicFrame>
      <p:sp>
        <p:nvSpPr>
          <p:cNvPr id="25" name="矩形 24"/>
          <p:cNvSpPr/>
          <p:nvPr/>
        </p:nvSpPr>
        <p:spPr>
          <a:xfrm>
            <a:off x="4572000" y="1886585"/>
            <a:ext cx="129476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中断</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6" name="矩形 5"/>
          <p:cNvSpPr/>
          <p:nvPr/>
        </p:nvSpPr>
        <p:spPr>
          <a:xfrm>
            <a:off x="4572000" y="3105785"/>
            <a:ext cx="129476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中断</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7" name="矩形 6"/>
          <p:cNvSpPr/>
          <p:nvPr/>
        </p:nvSpPr>
        <p:spPr>
          <a:xfrm>
            <a:off x="4572000" y="4248785"/>
            <a:ext cx="1294765" cy="85661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中断</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处理程序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文本框 7"/>
          <p:cNvSpPr txBox="1"/>
          <p:nvPr/>
        </p:nvSpPr>
        <p:spPr>
          <a:xfrm>
            <a:off x="467360" y="972185"/>
            <a:ext cx="7522845" cy="829945"/>
          </a:xfrm>
          <a:prstGeom prst="rect">
            <a:avLst/>
          </a:prstGeom>
          <a:noFill/>
        </p:spPr>
        <p:txBody>
          <a:bodyPr wrap="square" rtlCol="0" anchor="t">
            <a:spAutoFit/>
          </a:bodyPr>
          <a:p>
            <a:r>
              <a:rPr lang="zh-CN" altLang="en-US" sz="1600">
                <a:solidFill>
                  <a:srgbClr val="FF0000"/>
                </a:solidFill>
              </a:rPr>
              <a:t>不同的中断信号，需要用不同的中断处理程序来处理</a:t>
            </a:r>
            <a:r>
              <a:rPr lang="zh-CN" altLang="en-US" sz="1600">
                <a:solidFill>
                  <a:schemeClr val="tx1"/>
                </a:solidFill>
              </a:rPr>
              <a:t>。当CPU检测到中断信号后，会根据中断信号的类型去查询“</a:t>
            </a:r>
            <a:r>
              <a:rPr lang="zh-CN" altLang="en-US" sz="1600">
                <a:solidFill>
                  <a:srgbClr val="FF0000"/>
                </a:solidFill>
              </a:rPr>
              <a:t>中断向量表</a:t>
            </a:r>
            <a:r>
              <a:rPr lang="zh-CN" altLang="en-US" sz="1600">
                <a:solidFill>
                  <a:schemeClr val="tx1"/>
                </a:solidFill>
              </a:rPr>
              <a:t>”，以此来找到相应的中断处理程序在内存中的存放位置。</a:t>
            </a:r>
            <a:endParaRPr lang="zh-CN" altLang="en-US" sz="1600">
              <a:solidFill>
                <a:schemeClr val="tx1"/>
              </a:solidFill>
            </a:endParaRPr>
          </a:p>
        </p:txBody>
      </p:sp>
      <p:cxnSp>
        <p:nvCxnSpPr>
          <p:cNvPr id="9" name="直接箭头连接符 8"/>
          <p:cNvCxnSpPr>
            <a:endCxn id="25" idx="1"/>
          </p:cNvCxnSpPr>
          <p:nvPr/>
        </p:nvCxnSpPr>
        <p:spPr>
          <a:xfrm flipV="1">
            <a:off x="3676650" y="2315210"/>
            <a:ext cx="895350" cy="210185"/>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0" name="直接箭头连接符 9"/>
          <p:cNvCxnSpPr>
            <a:endCxn id="6" idx="1"/>
          </p:cNvCxnSpPr>
          <p:nvPr/>
        </p:nvCxnSpPr>
        <p:spPr>
          <a:xfrm>
            <a:off x="3691890" y="2940050"/>
            <a:ext cx="880110" cy="59436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1" name="直接箭头连接符 10"/>
          <p:cNvCxnSpPr>
            <a:endCxn id="7" idx="1"/>
          </p:cNvCxnSpPr>
          <p:nvPr/>
        </p:nvCxnSpPr>
        <p:spPr>
          <a:xfrm>
            <a:off x="3684270" y="3301365"/>
            <a:ext cx="887730" cy="1376045"/>
          </a:xfrm>
          <a:prstGeom prst="straightConnector1">
            <a:avLst/>
          </a:prstGeom>
          <a:solidFill>
            <a:schemeClr val="tx1"/>
          </a:solidFill>
          <a:ln w="38100" cap="sq" cmpd="sng" algn="ctr">
            <a:solidFill>
              <a:srgbClr val="00B0F0"/>
            </a:solidFill>
            <a:prstDash val="solid"/>
            <a:round/>
            <a:headEnd type="none" w="med" len="med"/>
            <a:tailEnd type="arrow" w="med" len="med"/>
          </a:ln>
        </p:spPr>
      </p:cxnSp>
      <p:sp>
        <p:nvSpPr>
          <p:cNvPr id="12" name="圆角矩形标注 11"/>
          <p:cNvSpPr/>
          <p:nvPr/>
        </p:nvSpPr>
        <p:spPr>
          <a:xfrm>
            <a:off x="6629400" y="1859915"/>
            <a:ext cx="1951990" cy="1018540"/>
          </a:xfrm>
          <a:prstGeom prst="wedgeRoundRectCallout">
            <a:avLst>
              <a:gd name="adj1" fmla="val -79521"/>
              <a:gd name="adj2" fmla="val -16076"/>
              <a:gd name="adj3" fmla="val 16667"/>
            </a:avLst>
          </a:prstGeom>
          <a:solidFill>
            <a:srgbClr val="33CCFF"/>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显然，中断处理程序一定是内核程序，需要运行在“内核态”</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6" grpId="0" bldLvl="0" animBg="1"/>
      <p:bldP spid="6" grpId="1" animBg="1"/>
      <p:bldP spid="7" grpId="0" bldLvl="0" animBg="1"/>
      <p:bldP spid="7" grpId="1" animBg="1"/>
      <p:bldP spid="12" grpId="0" animBg="1"/>
      <p:bldP spid="12"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知识回顾</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304800" y="971550"/>
            <a:ext cx="8298815" cy="4172585"/>
          </a:xfrm>
          <a:prstGeom prst="rect">
            <a:avLst/>
          </a:prstGeom>
        </p:spPr>
      </p:pic>
      <p:sp>
        <p:nvSpPr>
          <p:cNvPr id="7" name="五角星 6"/>
          <p:cNvSpPr/>
          <p:nvPr/>
        </p:nvSpPr>
        <p:spPr>
          <a:xfrm>
            <a:off x="1905000" y="1353185"/>
            <a:ext cx="228600" cy="228600"/>
          </a:xfrm>
          <a:prstGeom prst="star5">
            <a:avLst/>
          </a:prstGeom>
          <a:solidFill>
            <a:srgbClr val="FF000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8" name="圆角矩形标注 7"/>
          <p:cNvSpPr/>
          <p:nvPr/>
        </p:nvSpPr>
        <p:spPr>
          <a:xfrm>
            <a:off x="5562600" y="210185"/>
            <a:ext cx="2372995" cy="656590"/>
          </a:xfrm>
          <a:prstGeom prst="wedgeRoundRectCallout">
            <a:avLst>
              <a:gd name="adj1" fmla="val -55218"/>
              <a:gd name="adj2" fmla="val 90135"/>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由陷入指令引发，是应 用程序故意引发的</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内容占位符 2"/>
          <p:cNvSpPr>
            <a:spLocks noGrp="1"/>
          </p:cNvSpPr>
          <p:nvPr/>
        </p:nvSpPr>
        <p:spPr>
          <a:xfrm>
            <a:off x="457200" y="1143200"/>
            <a:ext cx="8229600" cy="3658240"/>
          </a:xfrm>
          <a:prstGeom prst="rect">
            <a:avLst/>
          </a:prstGeom>
          <a:noFill/>
          <a:ln w="9525">
            <a:noFill/>
          </a:ln>
        </p:spPr>
        <p:txBody>
          <a:bodyPr/>
          <a:lstStyle>
            <a:lvl1pPr marL="257175" indent="-257175" algn="l" rtl="0" eaLnBrk="0" fontAlgn="base" hangingPunct="0">
              <a:spcBef>
                <a:spcPct val="15000"/>
              </a:spcBef>
              <a:spcAft>
                <a:spcPct val="0"/>
              </a:spcAft>
              <a:buClr>
                <a:schemeClr val="tx2"/>
              </a:buClr>
              <a:buSzPct val="70000"/>
              <a:buFont typeface="Wingdings" panose="05000000000000000000" pitchFamily="2" charset="2"/>
              <a:buChar char="l"/>
              <a:defRPr sz="2250">
                <a:solidFill>
                  <a:schemeClr val="tx1"/>
                </a:solidFill>
                <a:latin typeface="+mn-lt"/>
                <a:ea typeface="+mn-ea"/>
                <a:cs typeface="+mn-cs"/>
              </a:defRPr>
            </a:lvl1pPr>
            <a:lvl2pPr marL="519430" indent="-260985" algn="l" rtl="0" eaLnBrk="0" fontAlgn="base" hangingPunct="0">
              <a:spcBef>
                <a:spcPct val="15000"/>
              </a:spcBef>
              <a:spcAft>
                <a:spcPct val="0"/>
              </a:spcAft>
              <a:buClr>
                <a:schemeClr val="accent2"/>
              </a:buClr>
              <a:buSzPct val="70000"/>
              <a:buFont typeface="Wingdings" panose="05000000000000000000" pitchFamily="2" charset="2"/>
              <a:buChar char="l"/>
              <a:defRPr sz="1950">
                <a:solidFill>
                  <a:schemeClr val="tx1"/>
                </a:solidFill>
                <a:latin typeface="+mn-lt"/>
                <a:ea typeface="+mn-ea"/>
              </a:defRPr>
            </a:lvl2pPr>
            <a:lvl3pPr marL="740410" indent="-220345" algn="l" rtl="0" eaLnBrk="0" fontAlgn="base" hangingPunct="0">
              <a:spcBef>
                <a:spcPct val="15000"/>
              </a:spcBef>
              <a:spcAft>
                <a:spcPct val="0"/>
              </a:spcAft>
              <a:buClr>
                <a:schemeClr val="accent1"/>
              </a:buClr>
              <a:buSzPct val="70000"/>
              <a:buFont typeface="Wingdings" panose="05000000000000000000" pitchFamily="2" charset="2"/>
              <a:buChar char="l"/>
              <a:defRPr sz="1725">
                <a:solidFill>
                  <a:schemeClr val="tx1"/>
                </a:solidFill>
                <a:latin typeface="+mn-lt"/>
                <a:ea typeface="+mn-ea"/>
              </a:defRPr>
            </a:lvl3pPr>
            <a:lvl4pPr marL="961390" indent="-219075" algn="l" rtl="0" eaLnBrk="0" fontAlgn="base" hangingPunct="0">
              <a:spcBef>
                <a:spcPct val="15000"/>
              </a:spcBef>
              <a:spcAft>
                <a:spcPct val="0"/>
              </a:spcAft>
              <a:buClr>
                <a:schemeClr val="tx2"/>
              </a:buClr>
              <a:buSzPct val="75000"/>
              <a:buFont typeface="Wingdings" panose="05000000000000000000" pitchFamily="2" charset="2"/>
              <a:buChar char="§"/>
              <a:defRPr sz="1500">
                <a:solidFill>
                  <a:schemeClr val="tx1"/>
                </a:solidFill>
                <a:latin typeface="+mn-lt"/>
                <a:ea typeface="+mn-ea"/>
              </a:defRPr>
            </a:lvl4pPr>
            <a:lvl5pPr marL="1199515" indent="-237490" algn="l" rtl="0" eaLnBrk="0" fontAlgn="base" hangingPunct="0">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5pPr>
            <a:lvl6pPr marL="15424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6pPr>
            <a:lvl7pPr marL="18853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7pPr>
            <a:lvl8pPr marL="22282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8pPr>
            <a:lvl9pPr marL="2571115" indent="-237490" algn="l" rtl="0" fontAlgn="base">
              <a:spcBef>
                <a:spcPct val="15000"/>
              </a:spcBef>
              <a:spcAft>
                <a:spcPct val="0"/>
              </a:spcAft>
              <a:buClr>
                <a:schemeClr val="folHlink"/>
              </a:buClr>
              <a:buSzPct val="80000"/>
              <a:buFont typeface="Wingdings" panose="05000000000000000000" pitchFamily="2" charset="2"/>
              <a:buChar char="§"/>
              <a:defRPr sz="1500">
                <a:solidFill>
                  <a:schemeClr val="tx1"/>
                </a:solidFill>
                <a:latin typeface="+mn-lt"/>
                <a:ea typeface="+mn-ea"/>
              </a:defRPr>
            </a:lvl9pPr>
          </a:lstStyle>
          <a:p>
            <a:endParaRPr lang="zh-CN" altLang="en-US">
              <a:solidFill>
                <a:srgbClr val="92D050"/>
              </a:solidFill>
            </a:endParaRPr>
          </a:p>
          <a:p>
            <a:endParaRPr lang="zh-CN" altLang="en-US">
              <a:solidFill>
                <a:srgbClr val="92D050"/>
              </a:solidFill>
            </a:endParaRPr>
          </a:p>
          <a:p>
            <a:endParaRPr lang="zh-CN" altLang="en-US">
              <a:solidFill>
                <a:srgbClr val="92D050"/>
              </a:solidFill>
            </a:endParaRPr>
          </a:p>
          <a:p>
            <a:endParaRPr lang="zh-CN" altLang="en-US">
              <a:solidFill>
                <a:srgbClr val="92D050"/>
              </a:solidFill>
            </a:endParaRPr>
          </a:p>
          <a:p>
            <a:endParaRPr lang="zh-CN" altLang="en-US">
              <a:solidFill>
                <a:srgbClr val="FF0000"/>
              </a:solidFill>
            </a:endParaRPr>
          </a:p>
          <a:p>
            <a:endParaRPr lang="zh-CN" altLang="en-US">
              <a:solidFill>
                <a:srgbClr val="FF0000"/>
              </a:solidFill>
            </a:endParaRPr>
          </a:p>
        </p:txBody>
      </p:sp>
      <p:sp>
        <p:nvSpPr>
          <p:cNvPr id="2" name="标题 1"/>
          <p:cNvSpPr>
            <a:spLocks noGrp="1"/>
          </p:cNvSpPr>
          <p:nvPr>
            <p:ph type="title"/>
          </p:nvPr>
        </p:nvSpPr>
        <p:spPr/>
        <p:txBody>
          <a:bodyPr/>
          <a:p>
            <a:r>
              <a:rPr lang="zh-CN" altLang="en-US"/>
              <a:t>补充</a:t>
            </a:r>
            <a:r>
              <a:rPr lang="en-US" altLang="zh-CN"/>
              <a:t>-OS</a:t>
            </a:r>
            <a:r>
              <a:rPr lang="zh-CN" altLang="en-US"/>
              <a:t>接口</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7" name="内容占位符 6"/>
          <p:cNvPicPr>
            <a:picLocks noChangeAspect="1"/>
          </p:cNvPicPr>
          <p:nvPr>
            <p:ph idx="1"/>
          </p:nvPr>
        </p:nvPicPr>
        <p:blipFill>
          <a:blip r:embed="rId1"/>
          <a:stretch>
            <a:fillRect/>
          </a:stretch>
        </p:blipFill>
        <p:spPr>
          <a:xfrm>
            <a:off x="596900" y="914400"/>
            <a:ext cx="8089900" cy="2035175"/>
          </a:xfrm>
          <a:prstGeom prst="rect">
            <a:avLst/>
          </a:prstGeom>
        </p:spPr>
      </p:pic>
      <p:grpSp>
        <p:nvGrpSpPr>
          <p:cNvPr id="9" name="组合 8"/>
          <p:cNvGrpSpPr/>
          <p:nvPr/>
        </p:nvGrpSpPr>
        <p:grpSpPr>
          <a:xfrm>
            <a:off x="2438400" y="3029585"/>
            <a:ext cx="3902075" cy="1998980"/>
            <a:chOff x="1080" y="2971"/>
            <a:chExt cx="6145" cy="3148"/>
          </a:xfrm>
        </p:grpSpPr>
        <p:sp>
          <p:nvSpPr>
            <p:cNvPr id="10" name="Rectangle 9"/>
            <p:cNvSpPr>
              <a:spLocks noChangeArrowheads="1"/>
            </p:cNvSpPr>
            <p:nvPr/>
          </p:nvSpPr>
          <p:spPr bwMode="auto">
            <a:xfrm>
              <a:off x="2383" y="2971"/>
              <a:ext cx="3724" cy="614"/>
            </a:xfrm>
            <a:prstGeom prst="rect">
              <a:avLst/>
            </a:prstGeom>
            <a:solidFill>
              <a:srgbClr val="CCFFCC"/>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2000" b="0" kern="0" smtClean="0">
                  <a:solidFill>
                    <a:srgbClr val="003366"/>
                  </a:solidFill>
                  <a:latin typeface="Tahoma" panose="020B0604030504040204" pitchFamily="34" charset="0"/>
                  <a:ea typeface="楷体" panose="02010609060101010101" pitchFamily="49" charset="-122"/>
                </a:rPr>
                <a:t>用户</a:t>
              </a:r>
              <a:endParaRPr lang="zh-CN" altLang="en-US" sz="2000" b="0" kern="0" smtClean="0">
                <a:solidFill>
                  <a:srgbClr val="003366"/>
                </a:solidFill>
                <a:latin typeface="Tahoma" panose="020B0604030504040204" pitchFamily="34" charset="0"/>
                <a:ea typeface="楷体" panose="02010609060101010101" pitchFamily="49" charset="-122"/>
              </a:endParaRPr>
            </a:p>
          </p:txBody>
        </p:sp>
        <p:sp>
          <p:nvSpPr>
            <p:cNvPr id="11" name="Rectangle 10"/>
            <p:cNvSpPr>
              <a:spLocks noChangeArrowheads="1"/>
            </p:cNvSpPr>
            <p:nvPr/>
          </p:nvSpPr>
          <p:spPr bwMode="auto">
            <a:xfrm>
              <a:off x="1918" y="3585"/>
              <a:ext cx="2048" cy="700"/>
            </a:xfrm>
            <a:prstGeom prst="rect">
              <a:avLst/>
            </a:prstGeom>
            <a:solidFill>
              <a:srgbClr val="CCFF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2000" b="0" kern="0" smtClean="0">
                  <a:solidFill>
                    <a:srgbClr val="003366"/>
                  </a:solidFill>
                  <a:latin typeface="Tahoma" panose="020B0604030504040204" pitchFamily="34" charset="0"/>
                  <a:ea typeface="楷体" panose="02010609060101010101" pitchFamily="49" charset="-122"/>
                </a:rPr>
                <a:t>应用程序</a:t>
              </a:r>
              <a:endParaRPr lang="zh-CN" altLang="en-US" sz="2000" b="0" kern="0" smtClean="0">
                <a:solidFill>
                  <a:srgbClr val="003366"/>
                </a:solidFill>
                <a:latin typeface="Tahoma" panose="020B0604030504040204" pitchFamily="34" charset="0"/>
                <a:ea typeface="楷体" panose="02010609060101010101" pitchFamily="49" charset="-122"/>
              </a:endParaRPr>
            </a:p>
          </p:txBody>
        </p:sp>
        <p:sp>
          <p:nvSpPr>
            <p:cNvPr id="12" name="Rectangle 11"/>
            <p:cNvSpPr>
              <a:spLocks noChangeArrowheads="1"/>
            </p:cNvSpPr>
            <p:nvPr/>
          </p:nvSpPr>
          <p:spPr bwMode="auto">
            <a:xfrm>
              <a:off x="1546" y="4284"/>
              <a:ext cx="5121" cy="1049"/>
            </a:xfrm>
            <a:prstGeom prst="rect">
              <a:avLst/>
            </a:prstGeom>
            <a:solidFill>
              <a:srgbClr val="EBF7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2000" b="0" kern="0" dirty="0" smtClean="0">
                  <a:solidFill>
                    <a:srgbClr val="003366"/>
                  </a:solidFill>
                  <a:latin typeface="楷体" panose="02010609060101010101" pitchFamily="49" charset="-122"/>
                  <a:ea typeface="楷体" panose="02010609060101010101" pitchFamily="49" charset="-122"/>
                </a:rPr>
                <a:t>系统调用 命令 图标、窗口</a:t>
              </a:r>
              <a:endParaRPr lang="zh-CN" altLang="en-US" sz="2000" b="0" kern="0" dirty="0" smtClean="0">
                <a:solidFill>
                  <a:srgbClr val="003366"/>
                </a:solidFill>
                <a:latin typeface="楷体" panose="02010609060101010101" pitchFamily="49" charset="-122"/>
                <a:ea typeface="楷体" panose="02010609060101010101" pitchFamily="49" charset="-122"/>
              </a:endParaRPr>
            </a:p>
            <a:p>
              <a:pPr algn="ctr" defTabSz="914400" fontAlgn="auto">
                <a:spcBef>
                  <a:spcPts val="0"/>
                </a:spcBef>
                <a:spcAft>
                  <a:spcPts val="0"/>
                </a:spcAft>
                <a:defRPr/>
              </a:pPr>
              <a:r>
                <a:rPr lang="zh-CN" altLang="en-US" sz="2000" b="0" kern="0" dirty="0" smtClean="0">
                  <a:solidFill>
                    <a:srgbClr val="003366"/>
                  </a:solidFill>
                  <a:latin typeface="楷体" panose="02010609060101010101" pitchFamily="49" charset="-122"/>
                  <a:ea typeface="楷体" panose="02010609060101010101" pitchFamily="49" charset="-122"/>
                </a:rPr>
                <a:t>操作系统</a:t>
              </a:r>
              <a:endParaRPr lang="zh-CN" altLang="en-US" sz="2000" b="0" kern="0" dirty="0" smtClean="0">
                <a:solidFill>
                  <a:srgbClr val="003366"/>
                </a:solidFill>
                <a:latin typeface="楷体" panose="02010609060101010101" pitchFamily="49" charset="-122"/>
                <a:ea typeface="楷体" panose="02010609060101010101" pitchFamily="49" charset="-122"/>
              </a:endParaRPr>
            </a:p>
          </p:txBody>
        </p:sp>
        <p:sp>
          <p:nvSpPr>
            <p:cNvPr id="13" name="Rectangle 12"/>
            <p:cNvSpPr>
              <a:spLocks noChangeArrowheads="1"/>
            </p:cNvSpPr>
            <p:nvPr/>
          </p:nvSpPr>
          <p:spPr bwMode="auto">
            <a:xfrm>
              <a:off x="1080" y="5334"/>
              <a:ext cx="6145" cy="785"/>
            </a:xfrm>
            <a:prstGeom prst="rect">
              <a:avLst/>
            </a:prstGeom>
            <a:solidFill>
              <a:srgbClr val="CCFF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2400" b="0" kern="0" dirty="0" smtClean="0">
                  <a:solidFill>
                    <a:srgbClr val="003366"/>
                  </a:solidFill>
                  <a:latin typeface="Tahoma" panose="020B0604030504040204" pitchFamily="34" charset="0"/>
                  <a:ea typeface="楷体" panose="02010609060101010101" pitchFamily="49" charset="-122"/>
                </a:rPr>
                <a:t>计算机硬件</a:t>
              </a:r>
              <a:endParaRPr lang="zh-CN" altLang="en-US" sz="2400" b="0" kern="0" dirty="0" smtClean="0">
                <a:solidFill>
                  <a:srgbClr val="003366"/>
                </a:solidFill>
                <a:latin typeface="Tahoma" panose="020B0604030504040204" pitchFamily="34" charset="0"/>
                <a:ea typeface="楷体" panose="02010609060101010101" pitchFamily="49" charset="-122"/>
              </a:endParaRPr>
            </a:p>
          </p:txBody>
        </p:sp>
      </p:grpSp>
      <p:sp>
        <p:nvSpPr>
          <p:cNvPr id="17" name="右大括号 16"/>
          <p:cNvSpPr/>
          <p:nvPr/>
        </p:nvSpPr>
        <p:spPr>
          <a:xfrm rot="16200000">
            <a:off x="4824730" y="2895600"/>
            <a:ext cx="372110" cy="1574165"/>
          </a:xfrm>
          <a:prstGeom prst="rightBrace">
            <a:avLst/>
          </a:prstGeom>
          <a:noFill/>
          <a:ln w="38100" cap="sq"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0000"/>
                </a:solidFill>
              </a14:hiddenFill>
            </a:ext>
          </a:extLst>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18" name="右大括号 17"/>
          <p:cNvSpPr/>
          <p:nvPr/>
        </p:nvSpPr>
        <p:spPr>
          <a:xfrm rot="16200000">
            <a:off x="3258820" y="3352165"/>
            <a:ext cx="224790" cy="951230"/>
          </a:xfrm>
          <a:prstGeom prst="rightBrace">
            <a:avLst/>
          </a:prstGeom>
          <a:noFill/>
          <a:ln w="38100" cap="sq"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0000"/>
                </a:solidFill>
              </a14:hiddenFill>
            </a:ext>
          </a:extLst>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Tree>
  </p:cSld>
  <p:clrMapOvr>
    <a:masterClrMapping/>
  </p:clrMapOvr>
  <p:transition spd="slow">
    <p:pull dir="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联机用户接口</a:t>
            </a:r>
            <a:endParaRPr lang="zh-CN" altLang="en-US"/>
          </a:p>
        </p:txBody>
      </p:sp>
      <p:sp>
        <p:nvSpPr>
          <p:cNvPr id="3" name="内容占位符 2"/>
          <p:cNvSpPr>
            <a:spLocks noGrp="1"/>
          </p:cNvSpPr>
          <p:nvPr>
            <p:ph idx="1"/>
          </p:nvPr>
        </p:nvSpPr>
        <p:spPr/>
        <p:txBody>
          <a:bodyPr/>
          <a:p>
            <a:r>
              <a:rPr lang="zh-CN" altLang="en-US"/>
              <a:t>适用：几乎所有计算机的操作系统中。</a:t>
            </a:r>
            <a:endParaRPr lang="zh-CN" altLang="en-US"/>
          </a:p>
          <a:p>
            <a:r>
              <a:rPr lang="zh-CN" altLang="en-US"/>
              <a:t>组成：命令+终端处理程序+命令解释程序</a:t>
            </a:r>
            <a:endParaRPr lang="zh-CN" altLang="en-US"/>
          </a:p>
          <a:p>
            <a:r>
              <a:rPr lang="zh-CN" altLang="en-US"/>
              <a:t>过程：用户在键盘上输入命令；</a:t>
            </a:r>
            <a:endParaRPr lang="zh-CN" altLang="en-US"/>
          </a:p>
          <a:p>
            <a:pPr lvl="1"/>
            <a:r>
              <a:rPr lang="zh-CN" altLang="en-US"/>
              <a:t>终端处理程序接收命令并显示在屏幕上；</a:t>
            </a:r>
            <a:endParaRPr lang="zh-CN" altLang="en-US"/>
          </a:p>
          <a:p>
            <a:pPr lvl="1"/>
            <a:r>
              <a:rPr lang="zh-CN" altLang="en-US"/>
              <a:t>命令解释程序解释并执行该命令。</a:t>
            </a:r>
            <a:endParaRPr lang="zh-CN" altLang="en-US"/>
          </a:p>
          <a:p>
            <a:r>
              <a:rPr lang="zh-CN" altLang="en-US"/>
              <a:t>联机命令举例：</a:t>
            </a:r>
            <a:endParaRPr lang="zh-CN" altLang="en-US"/>
          </a:p>
          <a:p>
            <a:pPr lvl="1"/>
            <a:r>
              <a:rPr lang="en-US" altLang="zh-CN"/>
              <a:t>LINUX</a:t>
            </a:r>
            <a:r>
              <a:rPr lang="zh-CN" altLang="en-US"/>
              <a:t>或UNIX：login；logout；</a:t>
            </a:r>
            <a:endParaRPr lang="zh-CN" altLang="en-US"/>
          </a:p>
          <a:p>
            <a:pPr lvl="1"/>
            <a:r>
              <a:rPr lang="zh-CN" altLang="en-US"/>
              <a:t>DOS：copy；format；</a:t>
            </a:r>
            <a:endParaRPr lang="zh-CN" altLang="en-US"/>
          </a:p>
          <a:p>
            <a:r>
              <a:rPr lang="zh-CN" altLang="en-US"/>
              <a:t>命令解释程序：操作系统的最高层</a:t>
            </a:r>
            <a:endParaRPr lang="zh-CN" altLang="en-US"/>
          </a:p>
          <a:p>
            <a:pPr lvl="1"/>
            <a:r>
              <a:rPr lang="zh-CN" altLang="en-US"/>
              <a:t>MS-DOS：COMMAND.COM</a:t>
            </a:r>
            <a:endParaRPr lang="zh-CN" altLang="en-US"/>
          </a:p>
          <a:p>
            <a:pPr lvl="1"/>
            <a:r>
              <a:rPr lang="zh-CN" altLang="en-US"/>
              <a:t>UNIX：Shell</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脱机用户接口</a:t>
            </a:r>
            <a:endParaRPr lang="zh-CN" altLang="en-US"/>
          </a:p>
        </p:txBody>
      </p:sp>
      <p:sp>
        <p:nvSpPr>
          <p:cNvPr id="3" name="内容占位符 2"/>
          <p:cNvSpPr>
            <a:spLocks noGrp="1"/>
          </p:cNvSpPr>
          <p:nvPr>
            <p:ph idx="1"/>
          </p:nvPr>
        </p:nvSpPr>
        <p:spPr/>
        <p:txBody>
          <a:bodyPr/>
          <a:p>
            <a:r>
              <a:rPr lang="zh-CN" altLang="en-US"/>
              <a:t>适用：批处理系统。</a:t>
            </a:r>
            <a:endParaRPr lang="zh-CN" altLang="en-US"/>
          </a:p>
          <a:p>
            <a:r>
              <a:rPr lang="zh-CN" altLang="en-US"/>
              <a:t>组成：JCL+作业说明书+命令解释程序</a:t>
            </a:r>
            <a:endParaRPr lang="zh-CN" altLang="en-US"/>
          </a:p>
          <a:p>
            <a:r>
              <a:rPr lang="zh-CN" altLang="en-US"/>
              <a:t>过程：用户把对作业的控制用JCL写在作业说明书上，命令解释程序按照作业说明书解释并执行。</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440323" name="AutoShape 8"/>
          <p:cNvSpPr/>
          <p:nvPr/>
        </p:nvSpPr>
        <p:spPr>
          <a:xfrm>
            <a:off x="5410200" y="2953068"/>
            <a:ext cx="3167063" cy="1006475"/>
          </a:xfrm>
          <a:prstGeom prst="wedgeEllipseCallout">
            <a:avLst>
              <a:gd name="adj1" fmla="val -61869"/>
              <a:gd name="adj2" fmla="val -116593"/>
            </a:avLst>
          </a:prstGeom>
          <a:solidFill>
            <a:schemeClr val="accent1"/>
          </a:solidFill>
          <a:ln w="9525" cap="flat" cmpd="sng">
            <a:solidFill>
              <a:schemeClr val="tx1"/>
            </a:solidFill>
            <a:prstDash val="solid"/>
            <a:miter/>
            <a:headEnd type="none" w="med" len="med"/>
            <a:tailEnd type="none" w="med" len="med"/>
          </a:ln>
        </p:spPr>
        <p:txBody>
          <a:bodyPr lIns="0" tIns="0" rIns="0" bIns="0"/>
          <a:p>
            <a:pPr algn="ctr" eaLnBrk="1" hangingPunct="1">
              <a:lnSpc>
                <a:spcPct val="100000"/>
              </a:lnSpc>
            </a:pPr>
            <a:r>
              <a:rPr lang="zh-CN" altLang="en-US" b="1" dirty="0">
                <a:solidFill>
                  <a:srgbClr val="000000"/>
                </a:solidFill>
                <a:latin typeface="Arial" panose="020B0604020202020204" pitchFamily="34" charset="0"/>
              </a:rPr>
              <a:t>作业控制语言</a:t>
            </a:r>
            <a:endParaRPr lang="zh-CN" altLang="en-US" b="1" dirty="0">
              <a:solidFill>
                <a:srgbClr val="000000"/>
              </a:solidFill>
              <a:latin typeface="Arial" panose="020B0604020202020204" pitchFamily="34" charset="0"/>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23"/>
                                        </p:tgtEl>
                                        <p:attrNameLst>
                                          <p:attrName>style.visibility</p:attrName>
                                        </p:attrNameLst>
                                      </p:cBhvr>
                                      <p:to>
                                        <p:strVal val="visible"/>
                                      </p:to>
                                    </p:set>
                                    <p:animEffect transition="in" filter="blinds(horizontal)">
                                      <p:cBhvr>
                                        <p:cTn id="7" dur="500"/>
                                        <p:tgtEl>
                                          <p:spTgt spid="440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程序接口</a:t>
            </a:r>
            <a:r>
              <a:rPr lang="en-US" altLang="zh-CN"/>
              <a:t>——</a:t>
            </a:r>
            <a:r>
              <a:rPr lang="zh-CN" altLang="en-US"/>
              <a:t>系统</a:t>
            </a:r>
            <a:r>
              <a:rPr lang="zh-CN" altLang="en-US"/>
              <a:t>调用</a:t>
            </a:r>
            <a:endParaRPr lang="zh-CN" altLang="en-US"/>
          </a:p>
        </p:txBody>
      </p:sp>
      <p:sp>
        <p:nvSpPr>
          <p:cNvPr id="3" name="内容占位符 2"/>
          <p:cNvSpPr>
            <a:spLocks noGrp="1"/>
          </p:cNvSpPr>
          <p:nvPr>
            <p:ph idx="1"/>
          </p:nvPr>
        </p:nvSpPr>
        <p:spPr/>
        <p:txBody>
          <a:bodyPr/>
          <a:p>
            <a:r>
              <a:rPr lang="zh-CN" altLang="en-US">
                <a:solidFill>
                  <a:srgbClr val="FF0000"/>
                </a:solidFill>
                <a:sym typeface="+mn-ea"/>
              </a:rPr>
              <a:t>“系统调用”</a:t>
            </a:r>
            <a:r>
              <a:rPr lang="zh-CN" altLang="en-US">
                <a:sym typeface="+mn-ea"/>
              </a:rPr>
              <a:t>是操作系统提供给应用程序（程序员/编程人员）使用的接口，可以理解为一种可供应用 程序调用的特殊函数，</a:t>
            </a:r>
            <a:r>
              <a:rPr lang="zh-CN" altLang="en-US">
                <a:solidFill>
                  <a:srgbClr val="FF0000"/>
                </a:solidFill>
                <a:sym typeface="+mn-ea"/>
              </a:rPr>
              <a:t>应用程序可以通过系统调用来请求获得操作系统内核的服务</a:t>
            </a:r>
            <a:endParaRPr lang="zh-CN" altLang="en-US">
              <a:solidFill>
                <a:srgbClr val="FF0000"/>
              </a:solidFill>
              <a:sym typeface="+mn-ea"/>
            </a:endParaRPr>
          </a:p>
          <a:p>
            <a:pPr eaLnBrk="1" hangingPunct="1">
              <a:lnSpc>
                <a:spcPct val="115000"/>
              </a:lnSpc>
              <a:buNone/>
            </a:pPr>
            <a:r>
              <a:rPr lang="zh-CN" altLang="en-US" dirty="0">
                <a:solidFill>
                  <a:schemeClr val="tx1"/>
                </a:solidFill>
                <a:sym typeface="+mn-ea"/>
              </a:rPr>
              <a:t>目的：为用户程序访问系统资源而设置。</a:t>
            </a:r>
            <a:endParaRPr lang="zh-CN" altLang="en-US" dirty="0">
              <a:solidFill>
                <a:schemeClr val="tx1"/>
              </a:solidFill>
            </a:endParaRPr>
          </a:p>
          <a:p>
            <a:pPr eaLnBrk="1" hangingPunct="1">
              <a:lnSpc>
                <a:spcPct val="115000"/>
              </a:lnSpc>
              <a:buNone/>
            </a:pPr>
            <a:r>
              <a:rPr lang="zh-CN" altLang="en-US" dirty="0">
                <a:solidFill>
                  <a:schemeClr val="tx1"/>
                </a:solidFill>
                <a:sym typeface="+mn-ea"/>
              </a:rPr>
              <a:t>组成：一组系统调用</a:t>
            </a:r>
            <a:endParaRPr lang="zh-CN" altLang="en-US" dirty="0">
              <a:solidFill>
                <a:schemeClr val="tx1"/>
              </a:solidFill>
            </a:endParaRPr>
          </a:p>
          <a:p>
            <a:pPr eaLnBrk="1" hangingPunct="1">
              <a:lnSpc>
                <a:spcPct val="115000"/>
              </a:lnSpc>
              <a:buNone/>
            </a:pPr>
            <a:r>
              <a:rPr lang="zh-CN" altLang="en-US" dirty="0">
                <a:solidFill>
                  <a:schemeClr val="tx1"/>
                </a:solidFill>
                <a:sym typeface="+mn-ea"/>
              </a:rPr>
              <a:t>系统调用：一个系统调用是一个能完成特定功能的子程序</a:t>
            </a:r>
            <a:endParaRPr lang="zh-CN" altLang="en-US">
              <a:solidFill>
                <a:schemeClr val="tx1"/>
              </a:solidFill>
            </a:endParaRPr>
          </a:p>
          <a:p>
            <a:endParaRPr lang="zh-CN" altLang="en-US">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系统调用与库函数的区别</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304800" y="1276985"/>
            <a:ext cx="3626485" cy="3202305"/>
          </a:xfrm>
          <a:prstGeom prst="rect">
            <a:avLst/>
          </a:prstGeom>
        </p:spPr>
      </p:pic>
      <p:pic>
        <p:nvPicPr>
          <p:cNvPr id="6" name="图片 5"/>
          <p:cNvPicPr>
            <a:picLocks noChangeAspect="1"/>
          </p:cNvPicPr>
          <p:nvPr/>
        </p:nvPicPr>
        <p:blipFill>
          <a:blip r:embed="rId2"/>
          <a:stretch>
            <a:fillRect/>
          </a:stretch>
        </p:blipFill>
        <p:spPr>
          <a:xfrm>
            <a:off x="4114800" y="1200785"/>
            <a:ext cx="4766945" cy="2139950"/>
          </a:xfrm>
          <a:prstGeom prst="rect">
            <a:avLst/>
          </a:prstGeom>
        </p:spPr>
      </p:pic>
      <p:sp>
        <p:nvSpPr>
          <p:cNvPr id="7" name="文本框 6"/>
          <p:cNvSpPr txBox="1"/>
          <p:nvPr/>
        </p:nvSpPr>
        <p:spPr>
          <a:xfrm>
            <a:off x="4114800" y="3639185"/>
            <a:ext cx="4980305" cy="1476375"/>
          </a:xfrm>
          <a:prstGeom prst="rect">
            <a:avLst/>
          </a:prstGeom>
          <a:noFill/>
        </p:spPr>
        <p:txBody>
          <a:bodyPr wrap="square" rtlCol="0" anchor="t">
            <a:spAutoFit/>
          </a:bodyPr>
          <a:p>
            <a:r>
              <a:rPr lang="zh-CN" altLang="en-US" sz="1800">
                <a:solidFill>
                  <a:srgbClr val="FF0000"/>
                </a:solidFill>
              </a:rPr>
              <a:t>不涉及</a:t>
            </a:r>
            <a:r>
              <a:rPr lang="zh-CN" altLang="en-US" sz="1800">
                <a:solidFill>
                  <a:schemeClr val="tx1"/>
                </a:solidFill>
              </a:rPr>
              <a:t>系统调用的库函数：如的“</a:t>
            </a:r>
            <a:r>
              <a:rPr lang="zh-CN" altLang="en-US" sz="1800">
                <a:solidFill>
                  <a:srgbClr val="FF0000"/>
                </a:solidFill>
              </a:rPr>
              <a:t>取绝对值</a:t>
            </a:r>
            <a:r>
              <a:rPr lang="zh-CN" altLang="en-US" sz="1800">
                <a:solidFill>
                  <a:schemeClr val="tx1"/>
                </a:solidFill>
              </a:rPr>
              <a:t>”的函数 </a:t>
            </a:r>
            <a:endParaRPr lang="zh-CN" altLang="en-US" sz="1800">
              <a:solidFill>
                <a:schemeClr val="tx1"/>
              </a:solidFill>
            </a:endParaRPr>
          </a:p>
          <a:p>
            <a:endParaRPr lang="zh-CN" altLang="en-US" sz="1800">
              <a:solidFill>
                <a:schemeClr val="tx1"/>
              </a:solidFill>
            </a:endParaRPr>
          </a:p>
          <a:p>
            <a:r>
              <a:rPr lang="zh-CN" altLang="en-US" sz="1800">
                <a:solidFill>
                  <a:srgbClr val="FF0000"/>
                </a:solidFill>
              </a:rPr>
              <a:t>涉及</a:t>
            </a:r>
            <a:r>
              <a:rPr lang="zh-CN" altLang="en-US" sz="1800">
                <a:solidFill>
                  <a:schemeClr val="tx1"/>
                </a:solidFill>
              </a:rPr>
              <a:t>系统调用的库函数：如“</a:t>
            </a:r>
            <a:r>
              <a:rPr lang="zh-CN" altLang="en-US" sz="1800">
                <a:solidFill>
                  <a:srgbClr val="FF0000"/>
                </a:solidFill>
              </a:rPr>
              <a:t>创建一个新文件</a:t>
            </a:r>
            <a:r>
              <a:rPr lang="zh-CN" altLang="en-US" sz="1800">
                <a:solidFill>
                  <a:schemeClr val="tx1"/>
                </a:solidFill>
              </a:rPr>
              <a:t>”的函数</a:t>
            </a:r>
            <a:endParaRPr lang="zh-CN" altLang="en-US" sz="1800">
              <a:solidFill>
                <a:schemeClr val="tx1"/>
              </a:solidFill>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小例子：为什么系统调用是必须的？</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5" name="文本框 4"/>
          <p:cNvSpPr txBox="1"/>
          <p:nvPr/>
        </p:nvSpPr>
        <p:spPr>
          <a:xfrm>
            <a:off x="450215" y="1124585"/>
            <a:ext cx="8542020" cy="1630045"/>
          </a:xfrm>
          <a:prstGeom prst="rect">
            <a:avLst/>
          </a:prstGeom>
          <a:noFill/>
        </p:spPr>
        <p:txBody>
          <a:bodyPr wrap="square" rtlCol="0" anchor="t">
            <a:spAutoFit/>
          </a:bodyPr>
          <a:p>
            <a:r>
              <a:rPr lang="zh-CN" altLang="en-US" sz="2000">
                <a:solidFill>
                  <a:schemeClr val="tx1"/>
                </a:solidFill>
              </a:rPr>
              <a:t>生活场景：去学校打印店打印论文，你按下了 WPS 的“打印”选项，打印机开始工作。 你的论文打印到一半时，另一位同学按下了 Word 的“打印”按钮，开始打印他自己的论文。</a:t>
            </a:r>
            <a:endParaRPr lang="zh-CN" altLang="en-US" sz="2000">
              <a:solidFill>
                <a:schemeClr val="tx1"/>
              </a:solidFill>
            </a:endParaRPr>
          </a:p>
          <a:p>
            <a:endParaRPr lang="zh-CN" altLang="en-US" sz="2000">
              <a:solidFill>
                <a:schemeClr val="tx1"/>
              </a:solidFill>
            </a:endParaRPr>
          </a:p>
          <a:p>
            <a:r>
              <a:rPr lang="zh-CN" altLang="en-US" sz="2000">
                <a:solidFill>
                  <a:schemeClr val="tx1"/>
                </a:solidFill>
              </a:rPr>
              <a:t>思考：如果两个进程可以随意地、并发地共享打印机资源，会发生什么？</a:t>
            </a:r>
            <a:endParaRPr lang="zh-CN" altLang="en-US" sz="2000">
              <a:solidFill>
                <a:schemeClr val="tx1"/>
              </a:solidFill>
            </a:endParaRPr>
          </a:p>
        </p:txBody>
      </p:sp>
      <p:sp>
        <p:nvSpPr>
          <p:cNvPr id="6" name="文本框 5"/>
          <p:cNvSpPr txBox="1"/>
          <p:nvPr/>
        </p:nvSpPr>
        <p:spPr>
          <a:xfrm>
            <a:off x="450215" y="2877185"/>
            <a:ext cx="8623935" cy="706755"/>
          </a:xfrm>
          <a:prstGeom prst="rect">
            <a:avLst/>
          </a:prstGeom>
          <a:noFill/>
        </p:spPr>
        <p:txBody>
          <a:bodyPr wrap="square" rtlCol="0" anchor="t">
            <a:spAutoFit/>
          </a:bodyPr>
          <a:p>
            <a:r>
              <a:rPr lang="zh-CN" altLang="en-US" sz="2000">
                <a:solidFill>
                  <a:schemeClr val="tx1"/>
                </a:solidFill>
              </a:rPr>
              <a:t>两个进程并发运行，打印机设备交替地收到 WPS 和 Word 两个进程发来的打印请求，结果两篇论文的内容混杂在一起了…</a:t>
            </a:r>
            <a:endParaRPr lang="zh-CN" altLang="en-US" sz="2000">
              <a:solidFill>
                <a:schemeClr val="tx1"/>
              </a:solidFill>
            </a:endParaRPr>
          </a:p>
        </p:txBody>
      </p:sp>
      <p:sp>
        <p:nvSpPr>
          <p:cNvPr id="7" name="文本框 6"/>
          <p:cNvSpPr txBox="1"/>
          <p:nvPr/>
        </p:nvSpPr>
        <p:spPr>
          <a:xfrm>
            <a:off x="450215" y="3791585"/>
            <a:ext cx="8693150" cy="1014730"/>
          </a:xfrm>
          <a:prstGeom prst="rect">
            <a:avLst/>
          </a:prstGeom>
          <a:noFill/>
        </p:spPr>
        <p:txBody>
          <a:bodyPr wrap="square" rtlCol="0" anchor="t">
            <a:spAutoFit/>
          </a:bodyPr>
          <a:p>
            <a:r>
              <a:rPr lang="zh-CN" altLang="en-US" sz="2000">
                <a:solidFill>
                  <a:schemeClr val="tx1"/>
                </a:solidFill>
              </a:rPr>
              <a:t>解决方法：由操作系统内核对共享资源进行统一的管理，并向上提供 “</a:t>
            </a:r>
            <a:r>
              <a:rPr lang="zh-CN" altLang="en-US" sz="2000">
                <a:solidFill>
                  <a:srgbClr val="FF0000"/>
                </a:solidFill>
              </a:rPr>
              <a:t>系统调用</a:t>
            </a:r>
            <a:r>
              <a:rPr lang="zh-CN" altLang="en-US" sz="2000">
                <a:solidFill>
                  <a:schemeClr val="tx1"/>
                </a:solidFill>
              </a:rPr>
              <a:t>” ，用户进程想要使用打印机这种共享资源，只能通过系统调用向操作系统内核发出请求。内核会对各个请求进行协调处理。</a:t>
            </a:r>
            <a:endParaRPr lang="zh-CN" altLang="en-US" sz="2000">
              <a:solidFill>
                <a:schemeClr val="tx1"/>
              </a:solidFill>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什么功能要用到系统调用？</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381000" y="972185"/>
            <a:ext cx="8343265" cy="2280920"/>
          </a:xfrm>
          <a:prstGeom prst="rect">
            <a:avLst/>
          </a:prstGeom>
        </p:spPr>
      </p:pic>
      <p:sp>
        <p:nvSpPr>
          <p:cNvPr id="6" name="文本框 5"/>
          <p:cNvSpPr txBox="1"/>
          <p:nvPr/>
        </p:nvSpPr>
        <p:spPr>
          <a:xfrm>
            <a:off x="381000" y="3514090"/>
            <a:ext cx="8601710" cy="1630045"/>
          </a:xfrm>
          <a:prstGeom prst="rect">
            <a:avLst/>
          </a:prstGeom>
          <a:noFill/>
        </p:spPr>
        <p:txBody>
          <a:bodyPr wrap="square" rtlCol="0" anchor="t">
            <a:spAutoFit/>
          </a:bodyPr>
          <a:p>
            <a:r>
              <a:rPr lang="zh-CN" altLang="en-US" sz="2000">
                <a:solidFill>
                  <a:schemeClr val="tx1"/>
                </a:solidFill>
              </a:rPr>
              <a:t>应用程序通过系统调用请求操作系统的服务。而系统中的各种共享资源都由操作系统内核统一掌管，因此凡是</a:t>
            </a:r>
            <a:r>
              <a:rPr lang="zh-CN" altLang="en-US" sz="2000">
                <a:solidFill>
                  <a:srgbClr val="FF0000"/>
                </a:solidFill>
              </a:rPr>
              <a:t>与共享资源有关的操作（如存储分配、I/O操作、文件管理等）</a:t>
            </a:r>
            <a:r>
              <a:rPr lang="zh-CN" altLang="en-US" sz="2000">
                <a:solidFill>
                  <a:schemeClr val="tx1"/>
                </a:solidFill>
              </a:rPr>
              <a:t>，</a:t>
            </a:r>
            <a:r>
              <a:rPr lang="zh-CN" altLang="en-US" sz="2000">
                <a:solidFill>
                  <a:srgbClr val="FF0000"/>
                </a:solidFill>
              </a:rPr>
              <a:t>都必须通过系统调用的方式向操作系统内核提 出服务请求，由操作系统内核代为完成</a:t>
            </a:r>
            <a:r>
              <a:rPr lang="zh-CN" altLang="en-US" sz="2000">
                <a:solidFill>
                  <a:schemeClr val="tx1"/>
                </a:solidFill>
              </a:rPr>
              <a:t>。这样可以保证系统的稳定性和安全性，防止用户进行非法操作。</a:t>
            </a:r>
            <a:endParaRPr lang="zh-CN" altLang="en-US" sz="2000">
              <a:solidFill>
                <a:schemeClr val="tx1"/>
              </a:solidFill>
            </a:endParaRPr>
          </a:p>
        </p:txBody>
      </p:sp>
    </p:spTree>
  </p:cSld>
  <p:clrMapOvr>
    <a:masterClrMapping/>
  </p:clrMapOvr>
  <p:transition spd="slow">
    <p:pull dir="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系统调用的过程</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5" name="矩形 4"/>
          <p:cNvSpPr/>
          <p:nvPr/>
        </p:nvSpPr>
        <p:spPr>
          <a:xfrm>
            <a:off x="457200" y="1276985"/>
            <a:ext cx="1143635" cy="617220"/>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5181600" y="1886585"/>
            <a:ext cx="983615" cy="983615"/>
          </a:xfrm>
          <a:prstGeom prst="rect">
            <a:avLst/>
          </a:prstGeom>
        </p:spPr>
      </p:pic>
      <p:sp>
        <p:nvSpPr>
          <p:cNvPr id="9" name="矩形 8"/>
          <p:cNvSpPr/>
          <p:nvPr/>
        </p:nvSpPr>
        <p:spPr>
          <a:xfrm>
            <a:off x="5528945" y="1505585"/>
            <a:ext cx="929005" cy="407035"/>
          </a:xfrm>
          <a:prstGeom prst="rect">
            <a:avLst/>
          </a:prstGeom>
          <a:solidFill>
            <a:srgbClr val="00B0F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用户态</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10" name="直接箭头连接符 9"/>
          <p:cNvCxnSpPr>
            <a:stCxn id="5" idx="3"/>
          </p:cNvCxnSpPr>
          <p:nvPr/>
        </p:nvCxnSpPr>
        <p:spPr>
          <a:xfrm flipV="1">
            <a:off x="1600835" y="158178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6" name="文本框 5"/>
          <p:cNvSpPr txBox="1"/>
          <p:nvPr/>
        </p:nvSpPr>
        <p:spPr>
          <a:xfrm>
            <a:off x="2057400" y="972185"/>
            <a:ext cx="1282065" cy="1753235"/>
          </a:xfrm>
          <a:prstGeom prst="rect">
            <a:avLst/>
          </a:prstGeom>
          <a:solidFill>
            <a:srgbClr val="00B0F0"/>
          </a:solidFill>
        </p:spPr>
        <p:txBody>
          <a:bodyPr wrap="square" rtlCol="0">
            <a:spAutoFit/>
          </a:bodyPr>
          <a:p>
            <a:pPr algn="ctr"/>
            <a:r>
              <a:rPr lang="en-US" altLang="zh-CN" sz="1800">
                <a:solidFill>
                  <a:schemeClr val="tx1"/>
                </a:solidFill>
              </a:rPr>
              <a:t>……</a:t>
            </a: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endParaRPr lang="en-US" altLang="zh-CN" sz="1800">
              <a:solidFill>
                <a:schemeClr val="tx1"/>
              </a:solidFill>
            </a:endParaRPr>
          </a:p>
          <a:p>
            <a:pPr algn="ctr"/>
            <a:r>
              <a:rPr lang="en-US" altLang="zh-CN" sz="1800">
                <a:solidFill>
                  <a:schemeClr val="tx1"/>
                </a:solidFill>
              </a:rPr>
              <a:t>……</a:t>
            </a:r>
            <a:endParaRPr lang="en-US" altLang="zh-CN" sz="1800">
              <a:solidFill>
                <a:schemeClr val="tx1"/>
              </a:solidFill>
            </a:endParaRPr>
          </a:p>
        </p:txBody>
      </p:sp>
      <p:sp>
        <p:nvSpPr>
          <p:cNvPr id="11" name="矩形 10"/>
          <p:cNvSpPr/>
          <p:nvPr/>
        </p:nvSpPr>
        <p:spPr>
          <a:xfrm>
            <a:off x="6705600" y="1530350"/>
            <a:ext cx="1598930" cy="356235"/>
          </a:xfrm>
          <a:prstGeom prst="rect">
            <a:avLst/>
          </a:prstGeom>
          <a:solidFill>
            <a:srgbClr val="92D05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寄存器：参数</a:t>
            </a:r>
            <a:r>
              <a:rPr kumimoji="0" lang="en-US" altLang="zh-CN"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1</a:t>
            </a:r>
            <a:endParaRPr kumimoji="0" lang="en-US" altLang="zh-CN"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2" name="圆角矩形标注 11"/>
          <p:cNvSpPr/>
          <p:nvPr/>
        </p:nvSpPr>
        <p:spPr>
          <a:xfrm>
            <a:off x="5791200" y="591185"/>
            <a:ext cx="1352550" cy="614045"/>
          </a:xfrm>
          <a:prstGeom prst="wedgeRoundRectCallout">
            <a:avLst>
              <a:gd name="adj1" fmla="val 53427"/>
              <a:gd name="adj2" fmla="val 94260"/>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指明系统调用 类型，如 “fork”</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3" name="矩形 12"/>
          <p:cNvSpPr/>
          <p:nvPr/>
        </p:nvSpPr>
        <p:spPr>
          <a:xfrm>
            <a:off x="6705600" y="2038985"/>
            <a:ext cx="1598930" cy="356235"/>
          </a:xfrm>
          <a:prstGeom prst="rect">
            <a:avLst/>
          </a:prstGeom>
          <a:solidFill>
            <a:srgbClr val="92D05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寄存器：参数</a:t>
            </a:r>
            <a:r>
              <a:rPr kumimoji="0" lang="en-US" altLang="zh-CN"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2</a:t>
            </a:r>
            <a:endParaRPr kumimoji="0" lang="en-US" altLang="zh-CN"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4" name="圆角矩形标注 13"/>
          <p:cNvSpPr/>
          <p:nvPr/>
        </p:nvSpPr>
        <p:spPr>
          <a:xfrm>
            <a:off x="6934200" y="2679700"/>
            <a:ext cx="1462405" cy="614045"/>
          </a:xfrm>
          <a:prstGeom prst="wedgeRoundRectCallout">
            <a:avLst>
              <a:gd name="adj1" fmla="val 25586"/>
              <a:gd name="adj2" fmla="val -93433"/>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其他参数 （还可以有更多个）</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5" name="爆炸形 1 14"/>
          <p:cNvSpPr/>
          <p:nvPr/>
        </p:nvSpPr>
        <p:spPr>
          <a:xfrm>
            <a:off x="4953000" y="2503805"/>
            <a:ext cx="1431925" cy="1026160"/>
          </a:xfrm>
          <a:prstGeom prst="irregularSeal1">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内中断信号</a:t>
            </a:r>
            <a:endParaRPr kumimoji="0" lang="zh-CN" altLang="en-US" sz="16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16" name="圆角矩形标注 15"/>
          <p:cNvSpPr/>
          <p:nvPr/>
        </p:nvSpPr>
        <p:spPr>
          <a:xfrm>
            <a:off x="6324600" y="3603625"/>
            <a:ext cx="2063750" cy="1090930"/>
          </a:xfrm>
          <a:prstGeom prst="wedgeRoundRectCallout">
            <a:avLst>
              <a:gd name="adj1" fmla="val -55630"/>
              <a:gd name="adj2" fmla="val -79336"/>
              <a:gd name="adj3" fmla="val 16667"/>
            </a:avLst>
          </a:prstGeom>
          <a:solidFill>
            <a:srgbClr val="98200F"/>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该中断由陷入指令 引发，因此转入相 应的中断处理程 序——即 系统调用 的入口程序</a:t>
            </a:r>
            <a:endParaRPr kumimoji="0" lang="zh-CN" sz="14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17" name="矩形 16"/>
          <p:cNvSpPr/>
          <p:nvPr/>
        </p:nvSpPr>
        <p:spPr>
          <a:xfrm>
            <a:off x="457200" y="2953385"/>
            <a:ext cx="1143635" cy="617220"/>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系统调用入口</a:t>
            </a: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cxnSp>
        <p:nvCxnSpPr>
          <p:cNvPr id="19" name="直接箭头连接符 18"/>
          <p:cNvCxnSpPr/>
          <p:nvPr/>
        </p:nvCxnSpPr>
        <p:spPr>
          <a:xfrm flipV="1">
            <a:off x="1602740" y="3260090"/>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20" name="矩形 19"/>
          <p:cNvSpPr/>
          <p:nvPr/>
        </p:nvSpPr>
        <p:spPr>
          <a:xfrm>
            <a:off x="4862195" y="1505585"/>
            <a:ext cx="929005" cy="407035"/>
          </a:xfrm>
          <a:prstGeom prst="rect">
            <a:avLst/>
          </a:prstGeom>
          <a:solidFill>
            <a:srgbClr val="98200F"/>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rPr>
              <a:t>内核态</a:t>
            </a:r>
            <a:endParaRPr kumimoji="0" lang="zh-CN" altLang="en-US" sz="1800" b="1" i="0" u="none" strike="noStrike" cap="none" normalizeH="0" baseline="0" smtClean="0">
              <a:ln>
                <a:noFill/>
              </a:ln>
              <a:solidFill>
                <a:schemeClr val="bg1"/>
              </a:solidFill>
              <a:effectLst/>
              <a:latin typeface="Trebuchet MS" panose="020B0603020202020204" pitchFamily="34" charset="0"/>
              <a:ea typeface="宋体" panose="02010600030101010101" pitchFamily="2" charset="-122"/>
            </a:endParaRPr>
          </a:p>
        </p:txBody>
      </p:sp>
      <p:sp>
        <p:nvSpPr>
          <p:cNvPr id="21" name="圆角矩形标注 20"/>
          <p:cNvSpPr/>
          <p:nvPr/>
        </p:nvSpPr>
        <p:spPr>
          <a:xfrm>
            <a:off x="3555365" y="3538220"/>
            <a:ext cx="1716405" cy="867410"/>
          </a:xfrm>
          <a:prstGeom prst="wedgeRoundRectCallout">
            <a:avLst>
              <a:gd name="adj1" fmla="val -59027"/>
              <a:gd name="adj2" fmla="val -85431"/>
              <a:gd name="adj3" fmla="val 16667"/>
            </a:avLst>
          </a:prstGeom>
          <a:solidFill>
            <a:srgbClr val="FCAD36"/>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根据寄存器中的参 数判断用户需要那 种系统调用服务</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2" name="矩形 21"/>
          <p:cNvSpPr/>
          <p:nvPr/>
        </p:nvSpPr>
        <p:spPr>
          <a:xfrm>
            <a:off x="304800" y="4033520"/>
            <a:ext cx="1309370" cy="828040"/>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fork 系统 调用的处 理程序</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7" name="矩形 26"/>
          <p:cNvSpPr/>
          <p:nvPr/>
        </p:nvSpPr>
        <p:spPr>
          <a:xfrm>
            <a:off x="2057400" y="2800985"/>
            <a:ext cx="1280160" cy="111696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8" name="文本框 27"/>
          <p:cNvSpPr txBox="1"/>
          <p:nvPr/>
        </p:nvSpPr>
        <p:spPr>
          <a:xfrm>
            <a:off x="2162810" y="2794635"/>
            <a:ext cx="1068705" cy="1198880"/>
          </a:xfrm>
          <a:prstGeom prst="rect">
            <a:avLst/>
          </a:prstGeom>
          <a:noFill/>
        </p:spPr>
        <p:txBody>
          <a:bodyPr wrap="square" rtlCol="0">
            <a:spAutoFit/>
          </a:bodyPr>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指令1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指令2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指令3</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a:t>
            </a:r>
            <a:endParaRPr lang="zh-CN" altLang="en-US" sz="1800" smtClean="0">
              <a:ln>
                <a:noFill/>
              </a:ln>
              <a:solidFill>
                <a:schemeClr val="tx1"/>
              </a:solidFill>
              <a:effectLst/>
              <a:sym typeface="+mn-ea"/>
            </a:endParaRPr>
          </a:p>
        </p:txBody>
      </p:sp>
      <p:cxnSp>
        <p:nvCxnSpPr>
          <p:cNvPr id="30" name="直接箭头连接符 29"/>
          <p:cNvCxnSpPr/>
          <p:nvPr/>
        </p:nvCxnSpPr>
        <p:spPr>
          <a:xfrm flipV="1">
            <a:off x="1614170" y="4477385"/>
            <a:ext cx="456565" cy="381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31" name="矩形 30"/>
          <p:cNvSpPr/>
          <p:nvPr/>
        </p:nvSpPr>
        <p:spPr>
          <a:xfrm>
            <a:off x="2059305" y="3943985"/>
            <a:ext cx="1280160" cy="1116965"/>
          </a:xfrm>
          <a:prstGeom prst="rect">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32" name="文本框 31"/>
          <p:cNvSpPr txBox="1"/>
          <p:nvPr/>
        </p:nvSpPr>
        <p:spPr>
          <a:xfrm>
            <a:off x="2209800" y="3917950"/>
            <a:ext cx="1068705" cy="1198880"/>
          </a:xfrm>
          <a:prstGeom prst="rect">
            <a:avLst/>
          </a:prstGeom>
          <a:noFill/>
        </p:spPr>
        <p:txBody>
          <a:bodyPr wrap="square" rtlCol="0">
            <a:spAutoFit/>
          </a:bodyPr>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指令1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指令2 </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指令3</a:t>
            </a:r>
            <a:endParaRPr kumimoji="0" lang="zh-CN" altLang="en-US" sz="18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zh-CN" altLang="en-US" sz="1800" smtClean="0">
                <a:ln>
                  <a:noFill/>
                </a:ln>
                <a:solidFill>
                  <a:schemeClr val="tx1"/>
                </a:solidFill>
                <a:effectLst/>
                <a:sym typeface="+mn-ea"/>
              </a:rPr>
              <a:t>……</a:t>
            </a:r>
            <a:endParaRPr lang="zh-CN" altLang="en-US" sz="1800" smtClean="0">
              <a:ln>
                <a:noFill/>
              </a:ln>
              <a:solidFill>
                <a:schemeClr val="tx1"/>
              </a:solidFill>
              <a:effectLst/>
              <a:sym typeface="+mn-ea"/>
            </a:endParaRPr>
          </a:p>
        </p:txBody>
      </p:sp>
      <p:sp>
        <p:nvSpPr>
          <p:cNvPr id="3" name="文本框 2"/>
          <p:cNvSpPr txBox="1"/>
          <p:nvPr/>
        </p:nvSpPr>
        <p:spPr>
          <a:xfrm>
            <a:off x="2195195" y="1275080"/>
            <a:ext cx="1003300" cy="306705"/>
          </a:xfrm>
          <a:prstGeom prst="rect">
            <a:avLst/>
          </a:prstGeom>
          <a:noFill/>
        </p:spPr>
        <p:txBody>
          <a:bodyPr wrap="none" rtlCol="0" anchor="t">
            <a:spAutoFit/>
          </a:bodyPr>
          <a:p>
            <a:r>
              <a:rPr lang="zh-CN" altLang="en-US" sz="1400">
                <a:solidFill>
                  <a:schemeClr val="tx1"/>
                </a:solidFill>
                <a:sym typeface="+mn-ea"/>
              </a:rPr>
              <a:t>传参指令</a:t>
            </a:r>
            <a:r>
              <a:rPr lang="en-US" altLang="zh-CN" sz="1400">
                <a:solidFill>
                  <a:schemeClr val="tx1"/>
                </a:solidFill>
                <a:sym typeface="+mn-ea"/>
              </a:rPr>
              <a:t>1</a:t>
            </a:r>
            <a:endParaRPr lang="zh-CN" altLang="en-US" sz="1400">
              <a:solidFill>
                <a:schemeClr val="tx1"/>
              </a:solidFill>
            </a:endParaRPr>
          </a:p>
        </p:txBody>
      </p:sp>
      <p:sp>
        <p:nvSpPr>
          <p:cNvPr id="8" name="文本框 7"/>
          <p:cNvSpPr txBox="1"/>
          <p:nvPr/>
        </p:nvSpPr>
        <p:spPr>
          <a:xfrm>
            <a:off x="2197735" y="1555750"/>
            <a:ext cx="1003300" cy="306705"/>
          </a:xfrm>
          <a:prstGeom prst="rect">
            <a:avLst/>
          </a:prstGeom>
          <a:noFill/>
        </p:spPr>
        <p:txBody>
          <a:bodyPr wrap="none" rtlCol="0" anchor="t">
            <a:spAutoFit/>
          </a:bodyPr>
          <a:p>
            <a:r>
              <a:rPr lang="zh-CN" altLang="en-US" sz="1400">
                <a:solidFill>
                  <a:schemeClr val="tx1"/>
                </a:solidFill>
                <a:sym typeface="+mn-ea"/>
              </a:rPr>
              <a:t>传参指令</a:t>
            </a:r>
            <a:r>
              <a:rPr lang="en-US" altLang="zh-CN" sz="1400">
                <a:solidFill>
                  <a:schemeClr val="tx1"/>
                </a:solidFill>
                <a:sym typeface="+mn-ea"/>
              </a:rPr>
              <a:t>2</a:t>
            </a:r>
            <a:endParaRPr lang="zh-CN" altLang="en-US" sz="1400">
              <a:solidFill>
                <a:schemeClr val="tx1"/>
              </a:solidFill>
            </a:endParaRPr>
          </a:p>
        </p:txBody>
      </p:sp>
      <p:sp>
        <p:nvSpPr>
          <p:cNvPr id="18" name="文本框 17"/>
          <p:cNvSpPr txBox="1"/>
          <p:nvPr/>
        </p:nvSpPr>
        <p:spPr>
          <a:xfrm>
            <a:off x="2248535" y="1862455"/>
            <a:ext cx="899160" cy="306705"/>
          </a:xfrm>
          <a:prstGeom prst="rect">
            <a:avLst/>
          </a:prstGeom>
          <a:noFill/>
        </p:spPr>
        <p:txBody>
          <a:bodyPr wrap="none" rtlCol="0" anchor="t">
            <a:spAutoFit/>
          </a:bodyPr>
          <a:p>
            <a:r>
              <a:rPr lang="zh-CN" altLang="en-US" sz="1400">
                <a:solidFill>
                  <a:srgbClr val="FF0000"/>
                </a:solidFill>
                <a:sym typeface="+mn-ea"/>
              </a:rPr>
              <a:t>陷入指令</a:t>
            </a:r>
            <a:endParaRPr lang="zh-CN" altLang="en-US" sz="1400">
              <a:solidFill>
                <a:schemeClr val="tx1"/>
              </a:solidFill>
            </a:endParaRPr>
          </a:p>
        </p:txBody>
      </p:sp>
      <p:sp>
        <p:nvSpPr>
          <p:cNvPr id="23" name="文本框 22"/>
          <p:cNvSpPr txBox="1"/>
          <p:nvPr/>
        </p:nvSpPr>
        <p:spPr>
          <a:xfrm>
            <a:off x="2209800" y="2174875"/>
            <a:ext cx="899160" cy="306705"/>
          </a:xfrm>
          <a:prstGeom prst="rect">
            <a:avLst/>
          </a:prstGeom>
          <a:noFill/>
        </p:spPr>
        <p:txBody>
          <a:bodyPr wrap="none" rtlCol="0" anchor="t">
            <a:spAutoFit/>
          </a:bodyPr>
          <a:p>
            <a:r>
              <a:rPr lang="zh-CN" altLang="en-US" sz="1400">
                <a:solidFill>
                  <a:schemeClr val="tx1"/>
                </a:solidFill>
                <a:sym typeface="+mn-ea"/>
              </a:rPr>
              <a:t>其他指令</a:t>
            </a:r>
            <a:endParaRPr lang="zh-CN" altLang="en-US" sz="1400">
              <a:solidFill>
                <a:schemeClr val="tx1"/>
              </a:solidFill>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16667 0.177756 " pathEditMode="relative" ptsTypes="">
                                      <p:cBhvr>
                                        <p:cTn id="6" dur="2000" fill="hold"/>
                                        <p:tgtEl>
                                          <p:spTgt spid="3"/>
                                        </p:tgtEl>
                                        <p:attrNameLst>
                                          <p:attrName>ppt_x</p:attrName>
                                          <p:attrName>ppt_y</p:attrName>
                                        </p:attrNameLst>
                                      </p:cBhvr>
                                    </p:animMotion>
                                  </p:childTnLst>
                                </p:cTn>
                              </p:par>
                            </p:childTnLst>
                          </p:cTn>
                        </p:par>
                        <p:par>
                          <p:cTn id="7" fill="hold">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0" presetClass="path" presetSubtype="0" accel="50000" decel="50000" fill="hold" grpId="0" nodeType="afterEffect">
                                  <p:stCondLst>
                                    <p:cond delay="0"/>
                                  </p:stCondLst>
                                  <p:childTnLst>
                                    <p:animMotion origin="layout" path="M 0 0 L 0.325 0.133317 " pathEditMode="relative" ptsTypes="">
                                      <p:cBhvr>
                                        <p:cTn id="21" dur="2000" fill="hold"/>
                                        <p:tgtEl>
                                          <p:spTgt spid="8"/>
                                        </p:tgtEl>
                                        <p:attrNameLst>
                                          <p:attrName>ppt_x</p:attrName>
                                          <p:attrName>ppt_y</p:attrName>
                                        </p:attrNameLst>
                                      </p:cBhvr>
                                    </p:animMotion>
                                  </p:childTnLst>
                                </p:cTn>
                              </p:par>
                            </p:childTnLst>
                          </p:cTn>
                        </p:par>
                        <p:par>
                          <p:cTn id="22" fill="hold">
                            <p:stCondLst>
                              <p:cond delay="2500"/>
                            </p:stCondLst>
                            <p:childTnLst>
                              <p:par>
                                <p:cTn id="23" presetID="3" presetClass="entr" presetSubtype="1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2"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0" presetClass="path" presetSubtype="0" accel="50000" decel="50000" fill="hold" grpId="0" nodeType="afterEffect">
                                  <p:stCondLst>
                                    <p:cond delay="0"/>
                                  </p:stCondLst>
                                  <p:childTnLst>
                                    <p:animMotion origin="layout" path="M 0 0 L 0.325 0.0592519 " pathEditMode="relative" ptsTypes="">
                                      <p:cBhvr>
                                        <p:cTn id="36" dur="2000" fill="hold"/>
                                        <p:tgtEl>
                                          <p:spTgt spid="18"/>
                                        </p:tgtEl>
                                        <p:attrNameLst>
                                          <p:attrName>ppt_x</p:attrName>
                                          <p:attrName>ppt_y</p:attrName>
                                        </p:attrNameLst>
                                      </p:cBhvr>
                                    </p:animMotion>
                                  </p:childTnLst>
                                </p:cTn>
                              </p:par>
                            </p:childTnLst>
                          </p:cTn>
                        </p:par>
                        <p:par>
                          <p:cTn id="37" fill="hold">
                            <p:stCondLst>
                              <p:cond delay="2500"/>
                            </p:stCondLst>
                            <p:childTnLst>
                              <p:par>
                                <p:cTn id="38" presetID="3" presetClass="entr" presetSubtype="1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4"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par>
                                <p:cTn id="49" presetID="3" presetClass="entr" presetSubtype="1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linds(horizontal)">
                                      <p:cBhvr>
                                        <p:cTn id="54" dur="500"/>
                                        <p:tgtEl>
                                          <p:spTgt spid="2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0" nodeType="clickEffect">
                                  <p:stCondLst>
                                    <p:cond delay="0"/>
                                  </p:stCondLst>
                                  <p:childTnLst>
                                    <p:animEffect transition="out" filter="blinds(horizontal)">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childTnLst>
                          </p:cTn>
                        </p:par>
                        <p:par>
                          <p:cTn id="63" fill="hold">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blinds(horizontal)">
                                      <p:cBhvr>
                                        <p:cTn id="66" dur="500"/>
                                        <p:tgtEl>
                                          <p:spTgt spid="20"/>
                                        </p:tgtEl>
                                      </p:cBhvr>
                                    </p:animEffect>
                                  </p:childTnLst>
                                </p:cTn>
                              </p:par>
                            </p:childTnLst>
                          </p:cTn>
                        </p:par>
                        <p:par>
                          <p:cTn id="67" fill="hold">
                            <p:stCondLst>
                              <p:cond delay="1000"/>
                            </p:stCondLst>
                            <p:childTnLst>
                              <p:par>
                                <p:cTn id="68" presetID="3" presetClass="exit" presetSubtype="10" fill="hold" grpId="2" nodeType="afterEffect">
                                  <p:stCondLst>
                                    <p:cond delay="0"/>
                                  </p:stCondLst>
                                  <p:childTnLst>
                                    <p:animEffect transition="out" filter="blinds(horizontal)">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par>
                                <p:cTn id="71" presetID="3" presetClass="exit" presetSubtype="10" fill="hold" grpId="6" nodeType="withEffect">
                                  <p:stCondLst>
                                    <p:cond delay="0"/>
                                  </p:stCondLst>
                                  <p:childTnLst>
                                    <p:animEffect transition="out" filter="blinds(horizontal)">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childTnLst>
                          </p:cTn>
                        </p:par>
                        <p:par>
                          <p:cTn id="74" fill="hold">
                            <p:stCondLst>
                              <p:cond delay="1500"/>
                            </p:stCondLst>
                            <p:childTnLst>
                              <p:par>
                                <p:cTn id="75" presetID="3" presetClass="entr" presetSubtype="1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2" nodeType="clickEffect">
                                  <p:stCondLst>
                                    <p:cond delay="0"/>
                                  </p:stCondLst>
                                  <p:childTnLst>
                                    <p:animMotion origin="layout" path="M 0 0 L 0.316667 -0.177756 " pathEditMode="relative" ptsTypes="">
                                      <p:cBhvr>
                                        <p:cTn id="81" dur="2000" fill="hold"/>
                                        <p:tgtEl>
                                          <p:spTgt spid="28"/>
                                        </p:tgtEl>
                                        <p:attrNameLst>
                                          <p:attrName>ppt_x</p:attrName>
                                          <p:attrName>ppt_y</p:attrName>
                                        </p:attrNameLst>
                                      </p:cBhvr>
                                    </p:animMotion>
                                  </p:childTnLst>
                                </p:cTn>
                              </p:par>
                              <p:par>
                                <p:cTn id="82" presetID="3" presetClass="exit" presetSubtype="10" fill="hold" grpId="1" nodeType="withEffect">
                                  <p:stCondLst>
                                    <p:cond delay="0"/>
                                  </p:stCondLst>
                                  <p:childTnLst>
                                    <p:animEffect transition="out" filter="blinds(horizontal)">
                                      <p:cBhvr>
                                        <p:cTn id="83" dur="500"/>
                                        <p:tgtEl>
                                          <p:spTgt spid="18"/>
                                        </p:tgtEl>
                                      </p:cBhvr>
                                    </p:animEffect>
                                    <p:set>
                                      <p:cBhvr>
                                        <p:cTn id="84" dur="1" fill="hold">
                                          <p:stCondLst>
                                            <p:cond delay="499"/>
                                          </p:stCondLst>
                                        </p:cTn>
                                        <p:tgtEl>
                                          <p:spTgt spid="1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blinds(horizontal)">
                                      <p:cBhvr>
                                        <p:cTn id="89" dur="500"/>
                                        <p:tgtEl>
                                          <p:spTgt spid="22"/>
                                        </p:tgtEl>
                                      </p:cBhvr>
                                    </p:animEffect>
                                  </p:childTnLst>
                                </p:cTn>
                              </p:par>
                              <p:par>
                                <p:cTn id="90" presetID="3" presetClass="entr" presetSubtype="10"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linds(horizontal)">
                                      <p:cBhvr>
                                        <p:cTn id="92" dur="500"/>
                                        <p:tgtEl>
                                          <p:spTgt spid="30"/>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blinds(horizontal)">
                                      <p:cBhvr>
                                        <p:cTn id="95" dur="500"/>
                                        <p:tgtEl>
                                          <p:spTgt spid="31"/>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blinds(horizontal)">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grpId="3" nodeType="clickEffect">
                                  <p:stCondLst>
                                    <p:cond delay="0"/>
                                  </p:stCondLst>
                                  <p:childTnLst>
                                    <p:animEffect transition="out" filter="blinds(horizontal)">
                                      <p:cBhvr>
                                        <p:cTn id="102" dur="500"/>
                                        <p:tgtEl>
                                          <p:spTgt spid="28"/>
                                        </p:tgtEl>
                                      </p:cBhvr>
                                    </p:animEffect>
                                    <p:set>
                                      <p:cBhvr>
                                        <p:cTn id="103" dur="1" fill="hold">
                                          <p:stCondLst>
                                            <p:cond delay="499"/>
                                          </p:stCondLst>
                                        </p:cTn>
                                        <p:tgtEl>
                                          <p:spTgt spid="28"/>
                                        </p:tgtEl>
                                        <p:attrNameLst>
                                          <p:attrName>style.visibility</p:attrName>
                                        </p:attrNameLst>
                                      </p:cBhvr>
                                      <p:to>
                                        <p:strVal val="hidden"/>
                                      </p:to>
                                    </p:set>
                                  </p:childTnLst>
                                </p:cTn>
                              </p:par>
                            </p:childTnLst>
                          </p:cTn>
                        </p:par>
                        <p:par>
                          <p:cTn id="104" fill="hold">
                            <p:stCondLst>
                              <p:cond delay="500"/>
                            </p:stCondLst>
                            <p:childTnLst>
                              <p:par>
                                <p:cTn id="105" presetID="0" presetClass="path" presetSubtype="0" accel="50000" decel="50000" fill="hold" grpId="2" nodeType="afterEffect">
                                  <p:stCondLst>
                                    <p:cond delay="0"/>
                                  </p:stCondLst>
                                  <p:childTnLst>
                                    <p:animMotion origin="layout" path="M 0 -0.00357981 L 0.316667 -0.407727 " pathEditMode="relative" rAng="0" ptsTypes="">
                                      <p:cBhvr>
                                        <p:cTn id="106" dur="2000" fill="hold"/>
                                        <p:tgtEl>
                                          <p:spTgt spid="32"/>
                                        </p:tgtEl>
                                        <p:attrNameLst>
                                          <p:attrName>ppt_x</p:attrName>
                                          <p:attrName>ppt_y</p:attrName>
                                        </p:attrNameLst>
                                      </p:cBhvr>
                                      <p:rCtr x="158" y="-88"/>
                                    </p:animMotion>
                                  </p:childTnLst>
                                </p:cTn>
                              </p:par>
                            </p:childTnLst>
                          </p:cTn>
                        </p:par>
                      </p:childTnLst>
                    </p:cTn>
                  </p:par>
                  <p:par>
                    <p:cTn id="107" fill="hold">
                      <p:stCondLst>
                        <p:cond delay="indefinite"/>
                      </p:stCondLst>
                      <p:childTnLst>
                        <p:par>
                          <p:cTn id="108" fill="hold">
                            <p:stCondLst>
                              <p:cond delay="0"/>
                            </p:stCondLst>
                            <p:childTnLst>
                              <p:par>
                                <p:cTn id="109" presetID="3" presetClass="exit" presetSubtype="10" fill="hold" grpId="3" nodeType="clickEffect">
                                  <p:stCondLst>
                                    <p:cond delay="0"/>
                                  </p:stCondLst>
                                  <p:childTnLst>
                                    <p:animEffect transition="out" filter="blinds(horizontal)">
                                      <p:cBhvr>
                                        <p:cTn id="110" dur="500"/>
                                        <p:tgtEl>
                                          <p:spTgt spid="32"/>
                                        </p:tgtEl>
                                      </p:cBhvr>
                                    </p:animEffect>
                                    <p:set>
                                      <p:cBhvr>
                                        <p:cTn id="111" dur="1" fill="hold">
                                          <p:stCondLst>
                                            <p:cond delay="499"/>
                                          </p:stCondLst>
                                        </p:cTn>
                                        <p:tgtEl>
                                          <p:spTgt spid="3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3" presetClass="exit" presetSubtype="10" fill="hold" grpId="2" nodeType="clickEffect">
                                  <p:stCondLst>
                                    <p:cond delay="0"/>
                                  </p:stCondLst>
                                  <p:childTnLst>
                                    <p:animEffect transition="out" filter="blinds(horizontal)">
                                      <p:cBhvr>
                                        <p:cTn id="115" dur="500"/>
                                        <p:tgtEl>
                                          <p:spTgt spid="20"/>
                                        </p:tgtEl>
                                      </p:cBhvr>
                                    </p:animEffect>
                                    <p:set>
                                      <p:cBhvr>
                                        <p:cTn id="116" dur="1" fill="hold">
                                          <p:stCondLst>
                                            <p:cond delay="499"/>
                                          </p:stCondLst>
                                        </p:cTn>
                                        <p:tgtEl>
                                          <p:spTgt spid="20"/>
                                        </p:tgtEl>
                                        <p:attrNameLst>
                                          <p:attrName>style.visibility</p:attrName>
                                        </p:attrNameLst>
                                      </p:cBhvr>
                                      <p:to>
                                        <p:strVal val="hidden"/>
                                      </p:to>
                                    </p:set>
                                  </p:childTnLst>
                                </p:cTn>
                              </p:par>
                            </p:childTnLst>
                          </p:cTn>
                        </p:par>
                        <p:par>
                          <p:cTn id="117" fill="hold">
                            <p:stCondLst>
                              <p:cond delay="500"/>
                            </p:stCondLst>
                            <p:childTnLst>
                              <p:par>
                                <p:cTn id="118" presetID="3" presetClass="entr" presetSubtype="10" fill="hold" grpId="2" nodeType="afterEffect">
                                  <p:stCondLst>
                                    <p:cond delay="0"/>
                                  </p:stCondLst>
                                  <p:childTnLst>
                                    <p:set>
                                      <p:cBhvr>
                                        <p:cTn id="119" dur="1" fill="hold">
                                          <p:stCondLst>
                                            <p:cond delay="0"/>
                                          </p:stCondLst>
                                        </p:cTn>
                                        <p:tgtEl>
                                          <p:spTgt spid="9"/>
                                        </p:tgtEl>
                                        <p:attrNameLst>
                                          <p:attrName>style.visibility</p:attrName>
                                        </p:attrNameLst>
                                      </p:cBhvr>
                                      <p:to>
                                        <p:strVal val="visible"/>
                                      </p:to>
                                    </p:set>
                                    <p:animEffect transition="in" filter="blinds(horizontal)">
                                      <p:cBhvr>
                                        <p:cTn id="120" dur="500"/>
                                        <p:tgtEl>
                                          <p:spTgt spid="9"/>
                                        </p:tgtEl>
                                      </p:cBhvr>
                                    </p:animEffect>
                                  </p:childTnLst>
                                </p:cTn>
                              </p:par>
                            </p:childTnLst>
                          </p:cTn>
                        </p:par>
                      </p:childTnLst>
                    </p:cTn>
                  </p:par>
                  <p:par>
                    <p:cTn id="121" fill="hold">
                      <p:stCondLst>
                        <p:cond delay="indefinite"/>
                      </p:stCondLst>
                      <p:childTnLst>
                        <p:par>
                          <p:cTn id="122" fill="hold">
                            <p:stCondLst>
                              <p:cond delay="0"/>
                            </p:stCondLst>
                            <p:childTnLst>
                              <p:par>
                                <p:cTn id="123" presetID="0" presetClass="path" presetSubtype="0" accel="50000" decel="50000" fill="hold" grpId="0" nodeType="clickEffect">
                                  <p:stCondLst>
                                    <p:cond delay="0"/>
                                  </p:stCondLst>
                                  <p:childTnLst>
                                    <p:animMotion origin="layout" path="M 0 0 L 0.325 0.014813 " pathEditMode="relative" ptsTypes="">
                                      <p:cBhvr>
                                        <p:cTn id="124" dur="2000" fill="hold"/>
                                        <p:tgtEl>
                                          <p:spTgt spid="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2" grpId="1" animBg="1"/>
      <p:bldP spid="11" grpId="1" animBg="1"/>
      <p:bldP spid="13" grpId="0" bldLvl="0" animBg="1"/>
      <p:bldP spid="14" grpId="1" animBg="1"/>
      <p:bldP spid="13" grpId="1" animBg="1"/>
      <p:bldP spid="16" grpId="1" animBg="1"/>
      <p:bldP spid="15" grpId="0" animBg="1"/>
      <p:bldP spid="15" grpId="1" animBg="1"/>
      <p:bldP spid="16" grpId="3" animBg="1"/>
      <p:bldP spid="16" grpId="4" animBg="1"/>
      <p:bldP spid="16" grpId="5" animBg="1"/>
      <p:bldP spid="17" grpId="0" bldLvl="0" animBg="1"/>
      <p:bldP spid="17" grpId="1" animBg="1"/>
      <p:bldP spid="9" grpId="0" animBg="1"/>
      <p:bldP spid="9" grpId="1" animBg="1"/>
      <p:bldP spid="20" grpId="0" bldLvl="0" animBg="1"/>
      <p:bldP spid="20" grpId="1" animBg="1"/>
      <p:bldP spid="15" grpId="2" animBg="1"/>
      <p:bldP spid="16" grpId="6" animBg="1"/>
      <p:bldP spid="21" grpId="0" bldLvl="0" animBg="1"/>
      <p:bldP spid="21" grpId="1" animBg="1"/>
      <p:bldP spid="28" grpId="0"/>
      <p:bldP spid="27" grpId="0" animBg="1"/>
      <p:bldP spid="28" grpId="1"/>
      <p:bldP spid="27" grpId="1" animBg="1"/>
      <p:bldP spid="28" grpId="2"/>
      <p:bldP spid="22" grpId="0" animBg="1"/>
      <p:bldP spid="22" grpId="1" animBg="1"/>
      <p:bldP spid="31" grpId="0" bldLvl="0" animBg="1"/>
      <p:bldP spid="31" grpId="1" animBg="1"/>
      <p:bldP spid="32" grpId="0"/>
      <p:bldP spid="32" grpId="1"/>
      <p:bldP spid="32" grpId="2"/>
      <p:bldP spid="28" grpId="3"/>
      <p:bldP spid="14" grpId="2" animBg="1"/>
      <p:bldP spid="14" grpId="3" animBg="1"/>
      <p:bldP spid="3" grpId="0"/>
      <p:bldP spid="3" grpId="1"/>
      <p:bldP spid="8" grpId="0"/>
      <p:bldP spid="8" grpId="1"/>
      <p:bldP spid="18" grpId="0"/>
      <p:bldP spid="32" grpId="3"/>
      <p:bldP spid="23" grpId="0"/>
      <p:bldP spid="20" grpId="2" animBg="1"/>
      <p:bldP spid="9" grpId="2" animBg="1"/>
      <p:bldP spid="1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作为系统资源的管理者</a:t>
            </a:r>
            <a:endParaRPr lang="zh-CN" altLang="en-US"/>
          </a:p>
        </p:txBody>
      </p:sp>
      <p:sp>
        <p:nvSpPr>
          <p:cNvPr id="3" name="内容占位符 2"/>
          <p:cNvSpPr>
            <a:spLocks noGrp="1"/>
          </p:cNvSpPr>
          <p:nvPr>
            <p:ph idx="1"/>
          </p:nvPr>
        </p:nvSpPr>
        <p:spPr>
          <a:xfrm>
            <a:off x="457200" y="1143000"/>
            <a:ext cx="8449310" cy="3658235"/>
          </a:xfrm>
        </p:spPr>
        <p:txBody>
          <a:bodyPr/>
          <a:p>
            <a:r>
              <a:rPr lang="zh-CN" altLang="en-US"/>
              <a:t>执行一个程序前需要将该程序</a:t>
            </a:r>
            <a:r>
              <a:rPr lang="zh-CN" altLang="en-US">
                <a:solidFill>
                  <a:srgbClr val="FF0000"/>
                </a:solidFill>
              </a:rPr>
              <a:t>放到内存中</a:t>
            </a:r>
            <a:r>
              <a:rPr lang="zh-CN" altLang="en-US"/>
              <a:t>，才能被CPU处理</a:t>
            </a:r>
            <a:endParaRPr lang="zh-CN" altLang="en-US"/>
          </a:p>
          <a:p>
            <a:r>
              <a:rPr lang="zh-CN" altLang="en-US"/>
              <a:t>用QQ和朋友视频聊天的过程：</a:t>
            </a:r>
            <a:endParaRPr lang="zh-CN" altLang="en-US"/>
          </a:p>
          <a:p>
            <a:pPr lvl="1"/>
            <a:r>
              <a:rPr lang="zh-CN" altLang="en-US"/>
              <a:t>Step 1：在各个文件夹中找到 QQ 安装的位置（D:/Tencent/QQ/Bin）</a:t>
            </a:r>
            <a:endParaRPr lang="zh-CN" altLang="en-US"/>
          </a:p>
          <a:p>
            <a:pPr lvl="1"/>
            <a:r>
              <a:rPr lang="zh-CN" altLang="en-US"/>
              <a:t>Step 2：双击打开 QQ.exe</a:t>
            </a:r>
            <a:endParaRPr lang="zh-CN" altLang="en-US"/>
          </a:p>
          <a:p>
            <a:pPr lvl="1"/>
            <a:r>
              <a:rPr lang="zh-CN" altLang="en-US"/>
              <a:t>Step 3：QQ 程序正常运行</a:t>
            </a:r>
            <a:endParaRPr lang="zh-CN" altLang="en-US"/>
          </a:p>
          <a:p>
            <a:pPr lvl="1"/>
            <a:r>
              <a:rPr lang="zh-CN" altLang="en-US"/>
              <a:t>Step 4：开始和朋友视频聊天</a:t>
            </a:r>
            <a:endParaRPr lang="zh-CN" altLang="en-US"/>
          </a:p>
        </p:txBody>
      </p:sp>
      <p:sp>
        <p:nvSpPr>
          <p:cNvPr id="4" name="圆角矩形标注 3"/>
          <p:cNvSpPr/>
          <p:nvPr/>
        </p:nvSpPr>
        <p:spPr>
          <a:xfrm>
            <a:off x="7356475" y="2419985"/>
            <a:ext cx="1778635" cy="1303655"/>
          </a:xfrm>
          <a:prstGeom prst="wedgeRoundRectCallout">
            <a:avLst>
              <a:gd name="adj1" fmla="val -59756"/>
              <a:gd name="adj2" fmla="val -74916"/>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l"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逐层打开文件夹，找到QQ.exe这个程序（可执行文件）的存 放位置</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5" name="圆角矩形标注 4"/>
          <p:cNvSpPr/>
          <p:nvPr/>
        </p:nvSpPr>
        <p:spPr>
          <a:xfrm>
            <a:off x="4343400" y="2267585"/>
            <a:ext cx="2934970" cy="327660"/>
          </a:xfrm>
          <a:prstGeom prst="wedgeRoundRectCallout">
            <a:avLst>
              <a:gd name="adj1" fmla="val -62656"/>
              <a:gd name="adj2" fmla="val -1744"/>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需要把该程序相关数据放入内存</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6" name="圆角矩形标注 5"/>
          <p:cNvSpPr/>
          <p:nvPr/>
        </p:nvSpPr>
        <p:spPr>
          <a:xfrm>
            <a:off x="4343400" y="2648585"/>
            <a:ext cx="3012440" cy="332740"/>
          </a:xfrm>
          <a:prstGeom prst="wedgeRoundRectCallout">
            <a:avLst>
              <a:gd name="adj1" fmla="val -62656"/>
              <a:gd name="adj2" fmla="val -1744"/>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对应的进程被处理机（CPU）处理</a:t>
            </a:r>
            <a:endParaRPr kumimoji="0"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7" name="圆角矩形标注 6"/>
          <p:cNvSpPr/>
          <p:nvPr/>
        </p:nvSpPr>
        <p:spPr>
          <a:xfrm>
            <a:off x="4038600" y="3486785"/>
            <a:ext cx="3012440" cy="332740"/>
          </a:xfrm>
          <a:prstGeom prst="wedgeRoundRectCallout">
            <a:avLst>
              <a:gd name="adj1" fmla="val -42137"/>
              <a:gd name="adj2" fmla="val -142748"/>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需要将摄像头设备分配给进程</a:t>
            </a:r>
            <a:endParaRPr kumimoji="0"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灯片编号占位符 7"/>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系统调用的过程</a:t>
            </a:r>
            <a:endParaRPr lang="zh-CN" altLang="en-US"/>
          </a:p>
        </p:txBody>
      </p:sp>
      <p:sp>
        <p:nvSpPr>
          <p:cNvPr id="4" name="灯片编号占位符 3"/>
          <p:cNvSpPr>
            <a:spLocks noGrp="1"/>
          </p:cNvSpPr>
          <p:nvPr>
            <p:ph type="sldNum" sz="quarter" idx="4"/>
          </p:nvPr>
        </p:nvSpPr>
        <p:spPr>
          <a:xfrm>
            <a:off x="6477000" y="4770636"/>
            <a:ext cx="2057400" cy="273892"/>
          </a:xfrm>
        </p:spPr>
        <p:txBody>
          <a:bodyPr/>
          <a:p>
            <a:fld id="{7D9BB5D0-35E4-459D-AEF3-FE4D7C45CC19}" type="slidenum">
              <a:rPr lang="zh-CN" altLang="en-US" smtClean="0"/>
            </a:fld>
            <a:endParaRPr lang="zh-CN" altLang="en-US"/>
          </a:p>
        </p:txBody>
      </p:sp>
      <p:graphicFrame>
        <p:nvGraphicFramePr>
          <p:cNvPr id="5" name="表格 4"/>
          <p:cNvGraphicFramePr/>
          <p:nvPr>
            <p:custDataLst>
              <p:tags r:id="rId1"/>
            </p:custDataLst>
          </p:nvPr>
        </p:nvGraphicFramePr>
        <p:xfrm>
          <a:off x="685800" y="972185"/>
          <a:ext cx="2184400" cy="2834640"/>
        </p:xfrm>
        <a:graphic>
          <a:graphicData uri="http://schemas.openxmlformats.org/drawingml/2006/table">
            <a:tbl>
              <a:tblPr firstRow="1" bandRow="1">
                <a:tableStyleId>{5940675A-B579-460E-94D1-54222C63F5DA}</a:tableStyleId>
              </a:tblPr>
              <a:tblGrid>
                <a:gridCol w="2184400"/>
              </a:tblGrid>
              <a:tr h="335280">
                <a:tc>
                  <a:txBody>
                    <a:bodyPr/>
                    <a:p>
                      <a:pPr algn="l">
                        <a:buNone/>
                      </a:pPr>
                      <a:r>
                        <a:rPr lang="zh-CN" altLang="en-US" sz="1800">
                          <a:solidFill>
                            <a:schemeClr val="bg1"/>
                          </a:solidFill>
                          <a:latin typeface="黑体" panose="02010609060101010101" charset="-122"/>
                          <a:ea typeface="黑体" panose="02010609060101010101" charset="-122"/>
                        </a:rPr>
                        <a:t>高级语言代码</a:t>
                      </a:r>
                      <a:endParaRPr lang="zh-CN" altLang="en-US" sz="1800">
                        <a:solidFill>
                          <a:schemeClr val="bg1"/>
                        </a:solidFill>
                        <a:latin typeface="黑体" panose="02010609060101010101" charset="-122"/>
                        <a:ea typeface="黑体" panose="02010609060101010101" charset="-122"/>
                      </a:endParaRPr>
                    </a:p>
                  </a:txBody>
                  <a:tcPr anchor="ctr" anchorCtr="0">
                    <a:solidFill>
                      <a:srgbClr val="0070C0"/>
                    </a:solidFill>
                  </a:tcPr>
                </a:tc>
              </a:tr>
              <a:tr h="335280">
                <a:tc>
                  <a:txBody>
                    <a:bodyPr/>
                    <a:p>
                      <a:pPr algn="l">
                        <a:buNone/>
                      </a:pPr>
                      <a:r>
                        <a:rPr lang="zh-CN" altLang="en-US" sz="1800">
                          <a:latin typeface="黑体" panose="02010609060101010101" charset="-122"/>
                          <a:ea typeface="黑体" panose="02010609060101010101" charset="-122"/>
                          <a:cs typeface="黑体" panose="02010609060101010101" charset="-122"/>
                        </a:rPr>
                        <a:t>代码1</a:t>
                      </a:r>
                      <a:endParaRPr lang="zh-CN" altLang="en-US" sz="1800">
                        <a:latin typeface="黑体" panose="02010609060101010101" charset="-122"/>
                        <a:ea typeface="黑体" panose="02010609060101010101" charset="-122"/>
                        <a:cs typeface="黑体" panose="02010609060101010101" charset="-122"/>
                      </a:endParaRPr>
                    </a:p>
                  </a:txBody>
                  <a:tcPr anchor="ctr" anchorCtr="0"/>
                </a:tc>
              </a:tr>
              <a:tr h="335280">
                <a:tc>
                  <a:txBody>
                    <a:bodyPr/>
                    <a:p>
                      <a:pPr algn="l">
                        <a:buNone/>
                      </a:pPr>
                      <a:r>
                        <a:rPr lang="zh-CN" altLang="en-US" sz="1800">
                          <a:latin typeface="黑体" panose="02010609060101010101" charset="-122"/>
                          <a:ea typeface="黑体" panose="02010609060101010101" charset="-122"/>
                          <a:cs typeface="黑体" panose="02010609060101010101" charset="-122"/>
                          <a:sym typeface="+mn-ea"/>
                        </a:rPr>
                        <a:t>代码</a:t>
                      </a:r>
                      <a:r>
                        <a:rPr lang="en-US" altLang="zh-CN" sz="1800">
                          <a:latin typeface="黑体" panose="02010609060101010101" charset="-122"/>
                          <a:ea typeface="黑体" panose="02010609060101010101" charset="-122"/>
                          <a:cs typeface="黑体" panose="02010609060101010101" charset="-122"/>
                          <a:sym typeface="+mn-ea"/>
                        </a:rPr>
                        <a:t>2</a:t>
                      </a:r>
                      <a:endParaRPr lang="en-US" altLang="zh-CN" sz="1800">
                        <a:latin typeface="黑体" panose="02010609060101010101" charset="-122"/>
                        <a:ea typeface="黑体" panose="02010609060101010101" charset="-122"/>
                        <a:cs typeface="黑体" panose="02010609060101010101" charset="-122"/>
                        <a:sym typeface="+mn-ea"/>
                      </a:endParaRPr>
                    </a:p>
                  </a:txBody>
                  <a:tcPr anchor="ctr" anchorCtr="0"/>
                </a:tc>
              </a:tr>
              <a:tr h="822960">
                <a:tc>
                  <a:txBody>
                    <a:bodyPr/>
                    <a:p>
                      <a:pPr algn="l">
                        <a:buNone/>
                      </a:pPr>
                      <a:r>
                        <a:rPr lang="zh-CN" altLang="en-US" sz="1800">
                          <a:latin typeface="黑体" panose="02010609060101010101" charset="-122"/>
                          <a:ea typeface="黑体" panose="02010609060101010101" charset="-122"/>
                          <a:cs typeface="黑体" panose="02010609060101010101" charset="-122"/>
                        </a:rPr>
                        <a:t>调用</a:t>
                      </a:r>
                      <a:r>
                        <a:rPr lang="zh-CN" altLang="en-US" sz="1800">
                          <a:solidFill>
                            <a:srgbClr val="FF0000"/>
                          </a:solidFill>
                          <a:latin typeface="黑体" panose="02010609060101010101" charset="-122"/>
                          <a:ea typeface="黑体" panose="02010609060101010101" charset="-122"/>
                          <a:cs typeface="黑体" panose="02010609060101010101" charset="-122"/>
                        </a:rPr>
                        <a:t>库函数</a:t>
                      </a:r>
                      <a:r>
                        <a:rPr lang="zh-CN" altLang="en-US" sz="1800">
                          <a:latin typeface="黑体" panose="02010609060101010101" charset="-122"/>
                          <a:ea typeface="黑体" panose="02010609060101010101" charset="-122"/>
                          <a:cs typeface="黑体" panose="02010609060101010101" charset="-122"/>
                        </a:rPr>
                        <a:t>（该库函数内部封装了</a:t>
                      </a:r>
                      <a:r>
                        <a:rPr lang="zh-CN" altLang="en-US" sz="1800">
                          <a:solidFill>
                            <a:srgbClr val="FF0000"/>
                          </a:solidFill>
                          <a:latin typeface="黑体" panose="02010609060101010101" charset="-122"/>
                          <a:ea typeface="黑体" panose="02010609060101010101" charset="-122"/>
                          <a:cs typeface="黑体" panose="02010609060101010101" charset="-122"/>
                        </a:rPr>
                        <a:t>系统调用</a:t>
                      </a:r>
                      <a:r>
                        <a:rPr lang="zh-CN" altLang="en-US" sz="1800">
                          <a:latin typeface="黑体" panose="02010609060101010101" charset="-122"/>
                          <a:ea typeface="黑体" panose="02010609060101010101" charset="-122"/>
                          <a:cs typeface="黑体" panose="02010609060101010101" charset="-122"/>
                        </a:rPr>
                        <a:t>的 复杂细节）</a:t>
                      </a:r>
                      <a:endParaRPr lang="zh-CN" altLang="en-US" sz="1800">
                        <a:latin typeface="黑体" panose="02010609060101010101" charset="-122"/>
                        <a:ea typeface="黑体" panose="02010609060101010101" charset="-122"/>
                        <a:cs typeface="黑体" panose="02010609060101010101" charset="-122"/>
                      </a:endParaRPr>
                    </a:p>
                  </a:txBody>
                  <a:tcPr anchor="ctr" anchorCtr="0">
                    <a:solidFill>
                      <a:srgbClr val="00B0F0"/>
                    </a:solidFill>
                  </a:tcPr>
                </a:tc>
              </a:tr>
              <a:tr h="335280">
                <a:tc>
                  <a:txBody>
                    <a:bodyPr/>
                    <a:p>
                      <a:pPr algn="l">
                        <a:buNone/>
                      </a:pPr>
                      <a:r>
                        <a:rPr lang="zh-CN" altLang="en-US" sz="1800">
                          <a:latin typeface="黑体" panose="02010609060101010101" charset="-122"/>
                          <a:ea typeface="黑体" panose="02010609060101010101" charset="-122"/>
                          <a:cs typeface="黑体" panose="02010609060101010101" charset="-122"/>
                          <a:sym typeface="+mn-ea"/>
                        </a:rPr>
                        <a:t>代码</a:t>
                      </a:r>
                      <a:r>
                        <a:rPr lang="en-US" altLang="zh-CN" sz="1800">
                          <a:latin typeface="黑体" panose="02010609060101010101" charset="-122"/>
                          <a:ea typeface="黑体" panose="02010609060101010101" charset="-122"/>
                          <a:cs typeface="黑体" panose="02010609060101010101" charset="-122"/>
                          <a:sym typeface="+mn-ea"/>
                        </a:rPr>
                        <a:t>3</a:t>
                      </a:r>
                      <a:endParaRPr lang="en-US" altLang="zh-CN" sz="1800">
                        <a:latin typeface="黑体" panose="02010609060101010101" charset="-122"/>
                        <a:ea typeface="黑体" panose="02010609060101010101" charset="-122"/>
                        <a:cs typeface="黑体" panose="02010609060101010101" charset="-122"/>
                        <a:sym typeface="+mn-ea"/>
                      </a:endParaRPr>
                    </a:p>
                  </a:txBody>
                  <a:tcPr anchor="ctr" anchorCtr="0"/>
                </a:tc>
              </a:tr>
              <a:tr h="335280">
                <a:tc>
                  <a:txBody>
                    <a:bodyPr/>
                    <a:p>
                      <a:pPr algn="l">
                        <a:buNone/>
                      </a:pPr>
                      <a:r>
                        <a:rPr lang="zh-CN" altLang="en-US" sz="1800">
                          <a:latin typeface="黑体" panose="02010609060101010101" charset="-122"/>
                          <a:ea typeface="黑体" panose="02010609060101010101" charset="-122"/>
                          <a:cs typeface="黑体" panose="02010609060101010101" charset="-122"/>
                          <a:sym typeface="+mn-ea"/>
                        </a:rPr>
                        <a:t>代码</a:t>
                      </a:r>
                      <a:r>
                        <a:rPr lang="en-US" altLang="zh-CN" sz="1800">
                          <a:latin typeface="黑体" panose="02010609060101010101" charset="-122"/>
                          <a:ea typeface="黑体" panose="02010609060101010101" charset="-122"/>
                          <a:cs typeface="黑体" panose="02010609060101010101" charset="-122"/>
                          <a:sym typeface="+mn-ea"/>
                        </a:rPr>
                        <a:t>4</a:t>
                      </a:r>
                      <a:endParaRPr lang="en-US" altLang="zh-CN" sz="1800">
                        <a:latin typeface="黑体" panose="02010609060101010101" charset="-122"/>
                        <a:ea typeface="黑体" panose="02010609060101010101" charset="-122"/>
                        <a:cs typeface="黑体" panose="02010609060101010101" charset="-122"/>
                        <a:sym typeface="+mn-ea"/>
                      </a:endParaRPr>
                    </a:p>
                  </a:txBody>
                  <a:tcPr anchor="ctr" anchorCtr="0"/>
                </a:tc>
              </a:tr>
              <a:tr h="335280">
                <a:tc>
                  <a:txBody>
                    <a:bodyPr/>
                    <a:p>
                      <a:pPr algn="l">
                        <a:buNone/>
                      </a:pPr>
                      <a:r>
                        <a:rPr lang="en-US" altLang="zh-CN" sz="1800">
                          <a:latin typeface="黑体" panose="02010609060101010101" charset="-122"/>
                          <a:ea typeface="黑体" panose="02010609060101010101" charset="-122"/>
                        </a:rPr>
                        <a:t>……</a:t>
                      </a:r>
                      <a:endParaRPr lang="en-US" altLang="zh-CN" sz="1800">
                        <a:latin typeface="黑体" panose="02010609060101010101" charset="-122"/>
                        <a:ea typeface="黑体" panose="02010609060101010101" charset="-122"/>
                      </a:endParaRPr>
                    </a:p>
                  </a:txBody>
                  <a:tcPr anchor="ctr" anchorCtr="0"/>
                </a:tc>
              </a:tr>
            </a:tbl>
          </a:graphicData>
        </a:graphic>
      </p:graphicFrame>
      <p:graphicFrame>
        <p:nvGraphicFramePr>
          <p:cNvPr id="6" name="表格 5"/>
          <p:cNvGraphicFramePr/>
          <p:nvPr>
            <p:custDataLst>
              <p:tags r:id="rId2"/>
            </p:custDataLst>
          </p:nvPr>
        </p:nvGraphicFramePr>
        <p:xfrm>
          <a:off x="4038600" y="728345"/>
          <a:ext cx="2184400" cy="2834640"/>
        </p:xfrm>
        <a:graphic>
          <a:graphicData uri="http://schemas.openxmlformats.org/drawingml/2006/table">
            <a:tbl>
              <a:tblPr firstRow="1" bandRow="1">
                <a:tableStyleId>{5940675A-B579-460E-94D1-54222C63F5DA}</a:tableStyleId>
              </a:tblPr>
              <a:tblGrid>
                <a:gridCol w="2184400"/>
              </a:tblGrid>
              <a:tr h="335280">
                <a:tc>
                  <a:txBody>
                    <a:bodyPr/>
                    <a:p>
                      <a:pPr algn="l">
                        <a:buNone/>
                      </a:pPr>
                      <a:r>
                        <a:rPr lang="zh-CN" altLang="en-US" sz="1800">
                          <a:solidFill>
                            <a:schemeClr val="bg1"/>
                          </a:solidFill>
                          <a:latin typeface="黑体" panose="02010609060101010101" charset="-122"/>
                          <a:ea typeface="黑体" panose="02010609060101010101" charset="-122"/>
                        </a:rPr>
                        <a:t>机器语言指令</a:t>
                      </a:r>
                      <a:endParaRPr lang="zh-CN" altLang="en-US" sz="1800">
                        <a:solidFill>
                          <a:schemeClr val="bg1"/>
                        </a:solidFill>
                        <a:latin typeface="黑体" panose="02010609060101010101" charset="-122"/>
                        <a:ea typeface="黑体" panose="02010609060101010101" charset="-122"/>
                      </a:endParaRPr>
                    </a:p>
                  </a:txBody>
                  <a:tcPr anchor="ctr" anchorCtr="0">
                    <a:solidFill>
                      <a:srgbClr val="0070C0"/>
                    </a:solidFill>
                  </a:tcPr>
                </a:tc>
              </a:tr>
              <a:tr h="335280">
                <a:tc>
                  <a:txBody>
                    <a:bodyPr/>
                    <a:p>
                      <a:pPr algn="l">
                        <a:buNone/>
                      </a:pPr>
                      <a:r>
                        <a:rPr lang="en-US" altLang="zh-CN" sz="1800">
                          <a:latin typeface="黑体" panose="02010609060101010101" charset="-122"/>
                          <a:ea typeface="黑体" panose="02010609060101010101" charset="-122"/>
                          <a:cs typeface="黑体" panose="02010609060101010101" charset="-122"/>
                        </a:rPr>
                        <a:t>……</a:t>
                      </a:r>
                      <a:endParaRPr lang="en-US" altLang="zh-CN" sz="1800">
                        <a:latin typeface="黑体" panose="02010609060101010101" charset="-122"/>
                        <a:ea typeface="黑体" panose="02010609060101010101" charset="-122"/>
                        <a:cs typeface="黑体" panose="02010609060101010101" charset="-122"/>
                      </a:endParaRPr>
                    </a:p>
                  </a:txBody>
                  <a:tcPr anchor="ctr" anchorCtr="0"/>
                </a:tc>
              </a:tr>
              <a:tr h="335280">
                <a:tc>
                  <a:txBody>
                    <a:bodyPr/>
                    <a:p>
                      <a:pPr algn="l">
                        <a:buNone/>
                      </a:pPr>
                      <a:r>
                        <a:rPr sz="1800">
                          <a:latin typeface="黑体" panose="02010609060101010101" charset="-122"/>
                          <a:ea typeface="黑体" panose="02010609060101010101" charset="-122"/>
                          <a:cs typeface="黑体" panose="02010609060101010101" charset="-122"/>
                          <a:sym typeface="+mn-ea"/>
                        </a:rPr>
                        <a:t>前期处理相关指令</a:t>
                      </a:r>
                      <a:endParaRPr sz="1800">
                        <a:latin typeface="黑体" panose="02010609060101010101" charset="-122"/>
                        <a:ea typeface="黑体" panose="02010609060101010101" charset="-122"/>
                        <a:cs typeface="黑体" panose="02010609060101010101" charset="-122"/>
                        <a:sym typeface="+mn-ea"/>
                      </a:endParaRPr>
                    </a:p>
                  </a:txBody>
                  <a:tcPr anchor="ctr" anchorCtr="0"/>
                </a:tc>
              </a:tr>
              <a:tr h="822960">
                <a:tc>
                  <a:txBody>
                    <a:bodyPr/>
                    <a:p>
                      <a:pPr algn="l">
                        <a:buNone/>
                      </a:pPr>
                      <a:r>
                        <a:rPr lang="zh-CN" altLang="en-US" sz="1800">
                          <a:latin typeface="黑体" panose="02010609060101010101" charset="-122"/>
                          <a:ea typeface="黑体" panose="02010609060101010101" charset="-122"/>
                          <a:cs typeface="黑体" panose="02010609060101010101" charset="-122"/>
                        </a:rPr>
                        <a:t>传参指令（将系统调 用需要的参数放到某 些通用寄存器中）</a:t>
                      </a:r>
                      <a:endParaRPr lang="zh-CN" altLang="en-US" sz="1800">
                        <a:latin typeface="黑体" panose="02010609060101010101" charset="-122"/>
                        <a:ea typeface="黑体" panose="02010609060101010101" charset="-122"/>
                        <a:cs typeface="黑体" panose="02010609060101010101" charset="-122"/>
                      </a:endParaRPr>
                    </a:p>
                  </a:txBody>
                  <a:tcPr anchor="ctr" anchorCtr="0">
                    <a:solidFill>
                      <a:srgbClr val="00B0F0"/>
                    </a:solidFill>
                  </a:tcPr>
                </a:tc>
              </a:tr>
              <a:tr h="335280">
                <a:tc>
                  <a:txBody>
                    <a:bodyPr/>
                    <a:p>
                      <a:pPr algn="l">
                        <a:buNone/>
                      </a:pPr>
                      <a:r>
                        <a:rPr sz="1800">
                          <a:latin typeface="黑体" panose="02010609060101010101" charset="-122"/>
                          <a:ea typeface="黑体" panose="02010609060101010101" charset="-122"/>
                          <a:cs typeface="黑体" panose="02010609060101010101" charset="-122"/>
                          <a:sym typeface="+mn-ea"/>
                        </a:rPr>
                        <a:t>陷入指令（trap指令/ 访管指令）</a:t>
                      </a:r>
                      <a:endParaRPr sz="1800">
                        <a:latin typeface="黑体" panose="02010609060101010101" charset="-122"/>
                        <a:ea typeface="黑体" panose="02010609060101010101" charset="-122"/>
                        <a:cs typeface="黑体" panose="02010609060101010101" charset="-122"/>
                        <a:sym typeface="+mn-ea"/>
                      </a:endParaRPr>
                    </a:p>
                  </a:txBody>
                  <a:tcPr anchor="ctr" anchorCtr="0">
                    <a:solidFill>
                      <a:srgbClr val="00B0F0"/>
                    </a:solidFill>
                  </a:tcPr>
                </a:tc>
              </a:tr>
              <a:tr h="335280">
                <a:tc>
                  <a:txBody>
                    <a:bodyPr/>
                    <a:p>
                      <a:pPr algn="l">
                        <a:buNone/>
                      </a:pPr>
                      <a:r>
                        <a:rPr sz="1800">
                          <a:latin typeface="黑体" panose="02010609060101010101" charset="-122"/>
                          <a:ea typeface="黑体" panose="02010609060101010101" charset="-122"/>
                          <a:cs typeface="黑体" panose="02010609060101010101" charset="-122"/>
                          <a:sym typeface="+mn-ea"/>
                        </a:rPr>
                        <a:t>后续处理相关指令</a:t>
                      </a:r>
                      <a:endParaRPr sz="1800">
                        <a:latin typeface="黑体" panose="02010609060101010101" charset="-122"/>
                        <a:ea typeface="黑体" panose="02010609060101010101" charset="-122"/>
                        <a:cs typeface="黑体" panose="02010609060101010101" charset="-122"/>
                        <a:sym typeface="+mn-ea"/>
                      </a:endParaRPr>
                    </a:p>
                  </a:txBody>
                  <a:tcPr anchor="ctr" anchorCtr="0">
                    <a:solidFill>
                      <a:srgbClr val="00B0F0"/>
                    </a:solidFill>
                  </a:tcPr>
                </a:tc>
              </a:tr>
              <a:tr h="335280">
                <a:tc>
                  <a:txBody>
                    <a:bodyPr/>
                    <a:p>
                      <a:pPr algn="l">
                        <a:buNone/>
                      </a:pPr>
                      <a:r>
                        <a:rPr lang="en-US" altLang="zh-CN" sz="1800">
                          <a:latin typeface="黑体" panose="02010609060101010101" charset="-122"/>
                          <a:ea typeface="黑体" panose="02010609060101010101" charset="-122"/>
                        </a:rPr>
                        <a:t>……</a:t>
                      </a:r>
                      <a:endParaRPr lang="en-US" altLang="zh-CN" sz="1800">
                        <a:latin typeface="黑体" panose="02010609060101010101" charset="-122"/>
                        <a:ea typeface="黑体" panose="02010609060101010101" charset="-122"/>
                      </a:endParaRPr>
                    </a:p>
                  </a:txBody>
                  <a:tcPr anchor="ctr" anchorCtr="0"/>
                </a:tc>
              </a:tr>
            </a:tbl>
          </a:graphicData>
        </a:graphic>
      </p:graphicFrame>
      <p:sp>
        <p:nvSpPr>
          <p:cNvPr id="7" name="文本框 6"/>
          <p:cNvSpPr txBox="1"/>
          <p:nvPr/>
        </p:nvSpPr>
        <p:spPr>
          <a:xfrm>
            <a:off x="609600" y="4248785"/>
            <a:ext cx="2540000" cy="521970"/>
          </a:xfrm>
          <a:prstGeom prst="rect">
            <a:avLst/>
          </a:prstGeom>
          <a:noFill/>
        </p:spPr>
        <p:txBody>
          <a:bodyPr wrap="square" rtlCol="0" anchor="t">
            <a:spAutoFit/>
          </a:bodyPr>
          <a:p>
            <a:r>
              <a:rPr lang="zh-CN" altLang="en-US" sz="1400">
                <a:solidFill>
                  <a:schemeClr val="tx1"/>
                </a:solidFill>
              </a:rPr>
              <a:t>应用程序（机器语言视角） 运行在用户态</a:t>
            </a:r>
            <a:endParaRPr lang="zh-CN" altLang="en-US" sz="1400">
              <a:solidFill>
                <a:schemeClr val="tx1"/>
              </a:solidFill>
            </a:endParaRPr>
          </a:p>
        </p:txBody>
      </p:sp>
      <p:sp>
        <p:nvSpPr>
          <p:cNvPr id="8" name="文本框 7"/>
          <p:cNvSpPr txBox="1"/>
          <p:nvPr/>
        </p:nvSpPr>
        <p:spPr>
          <a:xfrm>
            <a:off x="3980180" y="4436745"/>
            <a:ext cx="2540000" cy="521970"/>
          </a:xfrm>
          <a:prstGeom prst="rect">
            <a:avLst/>
          </a:prstGeom>
          <a:noFill/>
        </p:spPr>
        <p:txBody>
          <a:bodyPr wrap="square" rtlCol="0" anchor="t">
            <a:spAutoFit/>
          </a:bodyPr>
          <a:p>
            <a:r>
              <a:rPr lang="zh-CN" altLang="en-US" sz="1400">
                <a:solidFill>
                  <a:schemeClr val="tx1"/>
                </a:solidFill>
              </a:rPr>
              <a:t>应用程序（机器语言视角） 运行在</a:t>
            </a:r>
            <a:r>
              <a:rPr lang="zh-CN" altLang="en-US" sz="1400">
                <a:solidFill>
                  <a:srgbClr val="FF0000"/>
                </a:solidFill>
              </a:rPr>
              <a:t>用户态</a:t>
            </a:r>
            <a:endParaRPr lang="zh-CN" altLang="en-US" sz="1400">
              <a:solidFill>
                <a:srgbClr val="FF0000"/>
              </a:solidFill>
            </a:endParaRPr>
          </a:p>
        </p:txBody>
      </p:sp>
      <p:cxnSp>
        <p:nvCxnSpPr>
          <p:cNvPr id="10" name="直接箭头连接符 9"/>
          <p:cNvCxnSpPr/>
          <p:nvPr/>
        </p:nvCxnSpPr>
        <p:spPr>
          <a:xfrm flipH="1">
            <a:off x="6324600" y="1757045"/>
            <a:ext cx="3175" cy="1653540"/>
          </a:xfrm>
          <a:prstGeom prst="straightConnector1">
            <a:avLst/>
          </a:prstGeom>
          <a:solidFill>
            <a:schemeClr val="tx1"/>
          </a:solidFill>
          <a:ln w="38100" cap="sq" cmpd="sng" algn="ctr">
            <a:solidFill>
              <a:srgbClr val="FCAD36"/>
            </a:solidFill>
            <a:prstDash val="solid"/>
            <a:round/>
            <a:headEnd type="none" w="med" len="med"/>
            <a:tailEnd type="arrow" w="med" len="med"/>
          </a:ln>
        </p:spPr>
      </p:cxnSp>
      <p:cxnSp>
        <p:nvCxnSpPr>
          <p:cNvPr id="11" name="直接箭头连接符 10"/>
          <p:cNvCxnSpPr/>
          <p:nvPr/>
        </p:nvCxnSpPr>
        <p:spPr>
          <a:xfrm flipV="1">
            <a:off x="6520180" y="2496185"/>
            <a:ext cx="795020" cy="770890"/>
          </a:xfrm>
          <a:prstGeom prst="straightConnector1">
            <a:avLst/>
          </a:prstGeom>
          <a:solidFill>
            <a:schemeClr val="tx1"/>
          </a:solidFill>
          <a:ln w="38100" cap="sq" cmpd="sng" algn="ctr">
            <a:solidFill>
              <a:srgbClr val="FCAD36"/>
            </a:solidFill>
            <a:prstDash val="solid"/>
            <a:round/>
            <a:headEnd type="none" w="med" len="med"/>
            <a:tailEnd type="arrow" w="med" len="med"/>
          </a:ln>
        </p:spPr>
      </p:cxnSp>
      <p:graphicFrame>
        <p:nvGraphicFramePr>
          <p:cNvPr id="12" name="表格 11"/>
          <p:cNvGraphicFramePr/>
          <p:nvPr/>
        </p:nvGraphicFramePr>
        <p:xfrm>
          <a:off x="7467600" y="2425065"/>
          <a:ext cx="1226820" cy="1143000"/>
        </p:xfrm>
        <a:graphic>
          <a:graphicData uri="http://schemas.openxmlformats.org/drawingml/2006/table">
            <a:tbl>
              <a:tblPr firstRow="1" bandRow="1">
                <a:tableStyleId>{5940675A-B579-460E-94D1-54222C63F5DA}</a:tableStyleId>
              </a:tblPr>
              <a:tblGrid>
                <a:gridCol w="1226820"/>
              </a:tblGrid>
              <a:tr h="381000">
                <a:tc>
                  <a:txBody>
                    <a:bodyPr/>
                    <a:p>
                      <a:pPr>
                        <a:buNone/>
                      </a:pPr>
                      <a:r>
                        <a:rPr lang="zh-CN" altLang="en-US" sz="1600"/>
                        <a:t>开始</a:t>
                      </a:r>
                      <a:endParaRPr lang="zh-CN" altLang="en-US" sz="1600"/>
                    </a:p>
                  </a:txBody>
                  <a:tcPr>
                    <a:solidFill>
                      <a:srgbClr val="FCAD36"/>
                    </a:solidFill>
                  </a:tcPr>
                </a:tc>
              </a:tr>
              <a:tr h="381000">
                <a:tc>
                  <a:txBody>
                    <a:bodyPr/>
                    <a:p>
                      <a:pPr>
                        <a:buNone/>
                      </a:pPr>
                      <a:r>
                        <a:rPr lang="en-US" altLang="zh-CN" sz="1600"/>
                        <a:t>……</a:t>
                      </a:r>
                      <a:endParaRPr lang="en-US" altLang="zh-CN" sz="1600"/>
                    </a:p>
                  </a:txBody>
                  <a:tcPr>
                    <a:solidFill>
                      <a:schemeClr val="bg1"/>
                    </a:solidFill>
                  </a:tcPr>
                </a:tc>
              </a:tr>
              <a:tr h="381000">
                <a:tc>
                  <a:txBody>
                    <a:bodyPr/>
                    <a:p>
                      <a:pPr>
                        <a:buNone/>
                      </a:pPr>
                      <a:r>
                        <a:rPr lang="zh-CN" altLang="en-US" sz="1600"/>
                        <a:t>返回</a:t>
                      </a:r>
                      <a:endParaRPr lang="zh-CN" altLang="en-US" sz="1600"/>
                    </a:p>
                  </a:txBody>
                  <a:tcPr>
                    <a:solidFill>
                      <a:schemeClr val="bg1"/>
                    </a:solidFill>
                  </a:tcPr>
                </a:tc>
              </a:tr>
            </a:tbl>
          </a:graphicData>
        </a:graphic>
      </p:graphicFrame>
      <p:cxnSp>
        <p:nvCxnSpPr>
          <p:cNvPr id="15" name="直接箭头连接符 14"/>
          <p:cNvCxnSpPr/>
          <p:nvPr/>
        </p:nvCxnSpPr>
        <p:spPr>
          <a:xfrm flipH="1" flipV="1">
            <a:off x="6489065" y="3410585"/>
            <a:ext cx="749300" cy="86360"/>
          </a:xfrm>
          <a:prstGeom prst="straightConnector1">
            <a:avLst/>
          </a:prstGeom>
          <a:solidFill>
            <a:schemeClr val="tx1"/>
          </a:solidFill>
          <a:ln w="38100" cap="sq" cmpd="sng" algn="ctr">
            <a:solidFill>
              <a:srgbClr val="FCAD36"/>
            </a:solidFill>
            <a:prstDash val="solid"/>
            <a:round/>
            <a:headEnd type="none" w="med" len="med"/>
            <a:tailEnd type="arrow" w="med" len="med"/>
          </a:ln>
        </p:spPr>
      </p:cxnSp>
      <p:cxnSp>
        <p:nvCxnSpPr>
          <p:cNvPr id="16" name="直接箭头连接符 15"/>
          <p:cNvCxnSpPr/>
          <p:nvPr/>
        </p:nvCxnSpPr>
        <p:spPr>
          <a:xfrm>
            <a:off x="6327775" y="3639185"/>
            <a:ext cx="0" cy="568960"/>
          </a:xfrm>
          <a:prstGeom prst="straightConnector1">
            <a:avLst/>
          </a:prstGeom>
          <a:solidFill>
            <a:schemeClr val="tx1"/>
          </a:solidFill>
          <a:ln w="38100" cap="sq" cmpd="sng" algn="ctr">
            <a:solidFill>
              <a:srgbClr val="FCAD36"/>
            </a:solidFill>
            <a:prstDash val="solid"/>
            <a:round/>
            <a:headEnd type="none" w="med" len="med"/>
            <a:tailEnd type="arrow" w="med" len="med"/>
          </a:ln>
        </p:spPr>
      </p:cxnSp>
      <p:cxnSp>
        <p:nvCxnSpPr>
          <p:cNvPr id="17" name="直接连接符 16"/>
          <p:cNvCxnSpPr/>
          <p:nvPr/>
        </p:nvCxnSpPr>
        <p:spPr>
          <a:xfrm flipV="1">
            <a:off x="2895600" y="1810385"/>
            <a:ext cx="1143000" cy="228600"/>
          </a:xfrm>
          <a:prstGeom prst="line">
            <a:avLst/>
          </a:prstGeom>
          <a:solidFill>
            <a:schemeClr val="tx1"/>
          </a:solidFill>
          <a:ln w="38100" cap="sq" cmpd="sng" algn="ctr">
            <a:solidFill>
              <a:srgbClr val="00B0F0"/>
            </a:solidFill>
            <a:prstDash val="solid"/>
            <a:round/>
            <a:headEnd type="none" w="med" len="med"/>
            <a:tailEnd type="none" w="med" len="med"/>
          </a:ln>
        </p:spPr>
      </p:cxnSp>
      <p:cxnSp>
        <p:nvCxnSpPr>
          <p:cNvPr id="18" name="直接连接符 17"/>
          <p:cNvCxnSpPr/>
          <p:nvPr/>
        </p:nvCxnSpPr>
        <p:spPr>
          <a:xfrm>
            <a:off x="2895600" y="2953385"/>
            <a:ext cx="1143000" cy="1066800"/>
          </a:xfrm>
          <a:prstGeom prst="line">
            <a:avLst/>
          </a:prstGeom>
          <a:solidFill>
            <a:schemeClr val="tx1"/>
          </a:solidFill>
          <a:ln w="38100" cap="sq" cmpd="sng" algn="ctr">
            <a:solidFill>
              <a:srgbClr val="00B0F0"/>
            </a:solidFill>
            <a:prstDash val="solid"/>
            <a:round/>
            <a:headEnd type="none" w="med" len="med"/>
            <a:tailEnd type="none" w="med" len="med"/>
          </a:ln>
        </p:spPr>
      </p:cxnSp>
      <p:cxnSp>
        <p:nvCxnSpPr>
          <p:cNvPr id="19" name="直接箭头连接符 18"/>
          <p:cNvCxnSpPr/>
          <p:nvPr/>
        </p:nvCxnSpPr>
        <p:spPr>
          <a:xfrm>
            <a:off x="2992755" y="1096010"/>
            <a:ext cx="85280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20" name="矩形 19"/>
          <p:cNvSpPr/>
          <p:nvPr/>
        </p:nvSpPr>
        <p:spPr>
          <a:xfrm>
            <a:off x="3064510" y="1200785"/>
            <a:ext cx="708025" cy="356235"/>
          </a:xfrm>
          <a:prstGeom prst="rect">
            <a:avLst/>
          </a:prstGeom>
          <a:solidFill>
            <a:srgbClr val="92D050"/>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编译</a:t>
            </a:r>
            <a:endParaRPr kumimoji="0" lang="en-US" altLang="zh-CN" sz="16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21" name="文本框 20"/>
          <p:cNvSpPr txBox="1"/>
          <p:nvPr/>
        </p:nvSpPr>
        <p:spPr>
          <a:xfrm>
            <a:off x="7391400" y="3639185"/>
            <a:ext cx="1457325" cy="737235"/>
          </a:xfrm>
          <a:prstGeom prst="rect">
            <a:avLst/>
          </a:prstGeom>
          <a:noFill/>
        </p:spPr>
        <p:txBody>
          <a:bodyPr wrap="square" rtlCol="0" anchor="t">
            <a:spAutoFit/>
          </a:bodyPr>
          <a:p>
            <a:r>
              <a:rPr lang="zh-CN" altLang="en-US" sz="1400">
                <a:solidFill>
                  <a:schemeClr val="tx1"/>
                </a:solidFill>
              </a:rPr>
              <a:t>处理系统调用的 内核程序（运行 在</a:t>
            </a:r>
            <a:r>
              <a:rPr lang="zh-CN" altLang="en-US" sz="1400">
                <a:solidFill>
                  <a:srgbClr val="FF0000"/>
                </a:solidFill>
              </a:rPr>
              <a:t>核心态</a:t>
            </a:r>
            <a:r>
              <a:rPr lang="zh-CN" altLang="en-US" sz="1400">
                <a:solidFill>
                  <a:schemeClr val="tx1"/>
                </a:solidFill>
              </a:rPr>
              <a:t>）</a:t>
            </a:r>
            <a:endParaRPr lang="zh-CN" altLang="en-US" sz="1400">
              <a:solidFill>
                <a:schemeClr val="tx1"/>
              </a:solidFill>
            </a:endParaRPr>
          </a:p>
        </p:txBody>
      </p:sp>
      <p:sp>
        <p:nvSpPr>
          <p:cNvPr id="22" name="文本框 21"/>
          <p:cNvSpPr txBox="1"/>
          <p:nvPr/>
        </p:nvSpPr>
        <p:spPr>
          <a:xfrm>
            <a:off x="6400800" y="1353185"/>
            <a:ext cx="2844800" cy="337185"/>
          </a:xfrm>
          <a:prstGeom prst="rect">
            <a:avLst/>
          </a:prstGeom>
          <a:noFill/>
        </p:spPr>
        <p:txBody>
          <a:bodyPr wrap="none" rtlCol="0" anchor="t">
            <a:spAutoFit/>
          </a:bodyPr>
          <a:p>
            <a:r>
              <a:rPr sz="1600">
                <a:solidFill>
                  <a:srgbClr val="FF0000"/>
                </a:solidFill>
                <a:latin typeface="黑体" panose="02010609060101010101" charset="-122"/>
                <a:ea typeface="黑体" panose="02010609060101010101" charset="-122"/>
                <a:cs typeface="黑体" panose="02010609060101010101" charset="-122"/>
                <a:sym typeface="+mn-ea"/>
              </a:rPr>
              <a:t>陷入指令</a:t>
            </a:r>
            <a:r>
              <a:rPr lang="en-US" sz="1600">
                <a:solidFill>
                  <a:srgbClr val="FF0000"/>
                </a:solidFill>
                <a:latin typeface="黑体" panose="02010609060101010101" charset="-122"/>
                <a:ea typeface="黑体" panose="02010609060101010101" charset="-122"/>
                <a:cs typeface="黑体" panose="02010609060101010101" charset="-122"/>
                <a:sym typeface="+mn-ea"/>
              </a:rPr>
              <a:t>=</a:t>
            </a:r>
            <a:r>
              <a:rPr sz="1600">
                <a:solidFill>
                  <a:srgbClr val="FF0000"/>
                </a:solidFill>
                <a:latin typeface="黑体" panose="02010609060101010101" charset="-122"/>
                <a:ea typeface="黑体" panose="02010609060101010101" charset="-122"/>
                <a:cs typeface="黑体" panose="02010609060101010101" charset="-122"/>
                <a:sym typeface="+mn-ea"/>
              </a:rPr>
              <a:t>trap指令</a:t>
            </a:r>
            <a:r>
              <a:rPr lang="en-US" sz="1600">
                <a:solidFill>
                  <a:srgbClr val="FF0000"/>
                </a:solidFill>
                <a:latin typeface="黑体" panose="02010609060101010101" charset="-122"/>
                <a:ea typeface="黑体" panose="02010609060101010101" charset="-122"/>
                <a:cs typeface="黑体" panose="02010609060101010101" charset="-122"/>
                <a:sym typeface="+mn-ea"/>
              </a:rPr>
              <a:t>=</a:t>
            </a:r>
            <a:r>
              <a:rPr sz="1600">
                <a:solidFill>
                  <a:srgbClr val="FF0000"/>
                </a:solidFill>
                <a:latin typeface="黑体" panose="02010609060101010101" charset="-122"/>
                <a:ea typeface="黑体" panose="02010609060101010101" charset="-122"/>
                <a:cs typeface="黑体" panose="02010609060101010101" charset="-122"/>
                <a:sym typeface="+mn-ea"/>
              </a:rPr>
              <a:t>访管指令</a:t>
            </a:r>
            <a:endParaRPr lang="zh-CN" altLang="en-US" sz="1600">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22" grpId="0"/>
      <p:bldP spid="22" grpId="1"/>
      <p:bldP spid="21" grpId="0"/>
      <p:bldP spid="21"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系统调用的过程</a:t>
            </a:r>
            <a:endParaRPr lang="zh-CN" altLang="en-US"/>
          </a:p>
        </p:txBody>
      </p:sp>
      <p:sp>
        <p:nvSpPr>
          <p:cNvPr id="3" name="内容占位符 2"/>
          <p:cNvSpPr>
            <a:spLocks noGrp="1"/>
          </p:cNvSpPr>
          <p:nvPr>
            <p:ph idx="1"/>
          </p:nvPr>
        </p:nvSpPr>
        <p:spPr/>
        <p:txBody>
          <a:bodyPr/>
          <a:p>
            <a:r>
              <a:rPr lang="zh-CN" altLang="en-US"/>
              <a:t>传递系统调用参数 </a:t>
            </a:r>
            <a:r>
              <a:rPr lang="en-US" altLang="zh-CN"/>
              <a:t>→</a:t>
            </a:r>
            <a:r>
              <a:rPr lang="zh-CN" altLang="en-US"/>
              <a:t> 执行陷入指令（</a:t>
            </a:r>
            <a:r>
              <a:rPr lang="zh-CN" altLang="en-US">
                <a:solidFill>
                  <a:srgbClr val="FF0000"/>
                </a:solidFill>
              </a:rPr>
              <a:t>用户态</a:t>
            </a:r>
            <a:r>
              <a:rPr lang="zh-CN" altLang="en-US"/>
              <a:t>） </a:t>
            </a:r>
            <a:r>
              <a:rPr lang="en-US" altLang="zh-CN">
                <a:sym typeface="+mn-ea"/>
              </a:rPr>
              <a:t>→</a:t>
            </a:r>
            <a:r>
              <a:rPr lang="zh-CN" altLang="en-US"/>
              <a:t> 执行相应的内请求核程序处理系统调用（</a:t>
            </a:r>
            <a:r>
              <a:rPr lang="zh-CN" altLang="en-US">
                <a:solidFill>
                  <a:srgbClr val="FF0000"/>
                </a:solidFill>
              </a:rPr>
              <a:t>核心态</a:t>
            </a:r>
            <a:r>
              <a:rPr lang="zh-CN" altLang="en-US"/>
              <a:t>） </a:t>
            </a:r>
            <a:r>
              <a:rPr lang="en-US" altLang="zh-CN">
                <a:sym typeface="+mn-ea"/>
              </a:rPr>
              <a:t>→</a:t>
            </a:r>
            <a:r>
              <a:rPr lang="zh-CN" altLang="en-US"/>
              <a:t> 返回</a:t>
            </a:r>
            <a:endParaRPr lang="zh-CN" altLang="en-US"/>
          </a:p>
          <a:p>
            <a:r>
              <a:rPr lang="zh-CN" altLang="en-US"/>
              <a:t>注意：</a:t>
            </a:r>
            <a:endParaRPr lang="zh-CN" altLang="en-US"/>
          </a:p>
          <a:p>
            <a:pPr lvl="1"/>
            <a:r>
              <a:rPr lang="zh-CN" altLang="en-US"/>
              <a:t>1. </a:t>
            </a:r>
            <a:r>
              <a:rPr lang="zh-CN" altLang="en-US">
                <a:solidFill>
                  <a:srgbClr val="FF0000"/>
                </a:solidFill>
              </a:rPr>
              <a:t>陷入指令</a:t>
            </a:r>
            <a:r>
              <a:rPr lang="zh-CN" altLang="en-US"/>
              <a:t>是在</a:t>
            </a:r>
            <a:r>
              <a:rPr lang="zh-CN" altLang="en-US">
                <a:solidFill>
                  <a:srgbClr val="FF0000"/>
                </a:solidFill>
              </a:rPr>
              <a:t>用户态</a:t>
            </a:r>
            <a:r>
              <a:rPr lang="zh-CN" altLang="en-US"/>
              <a:t>执行的，执行陷入指令之后立即引发一个</a:t>
            </a:r>
            <a:r>
              <a:rPr lang="zh-CN" altLang="en-US">
                <a:solidFill>
                  <a:srgbClr val="FF0000"/>
                </a:solidFill>
              </a:rPr>
              <a:t>内中断</a:t>
            </a:r>
            <a:r>
              <a:rPr lang="zh-CN" altLang="en-US"/>
              <a:t>，使CPU进入核心态</a:t>
            </a:r>
            <a:endParaRPr lang="zh-CN" altLang="en-US"/>
          </a:p>
          <a:p>
            <a:pPr lvl="1"/>
            <a:r>
              <a:rPr lang="zh-CN" altLang="en-US"/>
              <a:t>2. </a:t>
            </a:r>
            <a:r>
              <a:rPr lang="zh-CN" altLang="en-US">
                <a:solidFill>
                  <a:srgbClr val="FF0000"/>
                </a:solidFill>
              </a:rPr>
              <a:t>发出系统调用请求</a:t>
            </a:r>
            <a:r>
              <a:rPr lang="zh-CN" altLang="en-US"/>
              <a:t>是在</a:t>
            </a:r>
            <a:r>
              <a:rPr lang="zh-CN" altLang="en-US">
                <a:solidFill>
                  <a:srgbClr val="FF0000"/>
                </a:solidFill>
              </a:rPr>
              <a:t>用户态</a:t>
            </a:r>
            <a:r>
              <a:rPr lang="zh-CN" altLang="en-US"/>
              <a:t>，而</a:t>
            </a:r>
            <a:r>
              <a:rPr lang="zh-CN" altLang="en-US">
                <a:solidFill>
                  <a:srgbClr val="FF0000"/>
                </a:solidFill>
              </a:rPr>
              <a:t>对系统调用的相应处理</a:t>
            </a:r>
            <a:r>
              <a:rPr lang="zh-CN" altLang="en-US"/>
              <a:t>在</a:t>
            </a:r>
            <a:r>
              <a:rPr lang="zh-CN" altLang="en-US">
                <a:solidFill>
                  <a:srgbClr val="FF0000"/>
                </a:solidFill>
              </a:rPr>
              <a:t>核心态</a:t>
            </a:r>
            <a:r>
              <a:rPr lang="zh-CN" altLang="en-US"/>
              <a:t>下进行</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知识</a:t>
            </a:r>
            <a:r>
              <a:rPr lang="zh-CN" altLang="en-US"/>
              <a:t>回顾</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2057400" y="31750"/>
            <a:ext cx="6983095" cy="5081270"/>
          </a:xfrm>
          <a:prstGeom prst="rect">
            <a:avLst/>
          </a:prstGeom>
        </p:spPr>
      </p:pic>
    </p:spTree>
  </p:cSld>
  <p:clrMapOvr>
    <a:masterClrMapping/>
  </p:clrMapOvr>
  <p:transition spd="slow">
    <p:pull dir="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本章</a:t>
            </a:r>
            <a:r>
              <a:rPr lang="zh-CN" altLang="en-US"/>
              <a:t>总结</a:t>
            </a:r>
            <a:endParaRPr lang="zh-CN" altLang="en-US"/>
          </a:p>
        </p:txBody>
      </p:sp>
      <p:sp>
        <p:nvSpPr>
          <p:cNvPr id="3" name="内容占位符 2"/>
          <p:cNvSpPr>
            <a:spLocks noGrp="1"/>
          </p:cNvSpPr>
          <p:nvPr>
            <p:ph idx="1"/>
          </p:nvPr>
        </p:nvSpPr>
        <p:spPr/>
        <p:txBody>
          <a:bodyPr/>
          <a:p>
            <a:r>
              <a:rPr lang="zh-CN" altLang="en-US"/>
              <a:t>操作系统定义</a:t>
            </a:r>
            <a:endParaRPr lang="zh-CN" altLang="en-US"/>
          </a:p>
          <a:p>
            <a:r>
              <a:rPr lang="zh-CN" altLang="en-US"/>
              <a:t>设计目标：</a:t>
            </a:r>
            <a:r>
              <a:rPr lang="zh-CN" altLang="en-US">
                <a:solidFill>
                  <a:srgbClr val="FF0000"/>
                </a:solidFill>
              </a:rPr>
              <a:t>方便性、有效性、可扩充性、开放性</a:t>
            </a:r>
            <a:endParaRPr lang="zh-CN" altLang="en-US">
              <a:solidFill>
                <a:srgbClr val="FF0000"/>
              </a:solidFill>
            </a:endParaRPr>
          </a:p>
          <a:p>
            <a:r>
              <a:rPr lang="zh-CN" altLang="en-US"/>
              <a:t>3个作用：</a:t>
            </a:r>
            <a:r>
              <a:rPr lang="zh-CN" altLang="en-US">
                <a:solidFill>
                  <a:srgbClr val="FF0000"/>
                </a:solidFill>
              </a:rPr>
              <a:t>用户与硬件间接口、资源管理者、资源抽象</a:t>
            </a:r>
            <a:endParaRPr lang="zh-CN" altLang="en-US"/>
          </a:p>
          <a:p>
            <a:r>
              <a:rPr lang="zh-CN" altLang="en-US"/>
              <a:t>N种基本类型：</a:t>
            </a:r>
            <a:r>
              <a:rPr lang="zh-CN" altLang="en-US">
                <a:solidFill>
                  <a:srgbClr val="FF0000"/>
                </a:solidFill>
              </a:rPr>
              <a:t>单道、多道、分时、实时</a:t>
            </a:r>
            <a:endParaRPr lang="zh-CN" altLang="en-US"/>
          </a:p>
          <a:p>
            <a:r>
              <a:rPr lang="zh-CN" altLang="en-US"/>
              <a:t>操作系统的4个特征：</a:t>
            </a:r>
            <a:r>
              <a:rPr lang="zh-CN" altLang="en-US">
                <a:solidFill>
                  <a:srgbClr val="FF0000"/>
                </a:solidFill>
              </a:rPr>
              <a:t>并发、共享、虚拟、异步</a:t>
            </a:r>
            <a:endParaRPr lang="zh-CN" altLang="en-US">
              <a:solidFill>
                <a:srgbClr val="FF0000"/>
              </a:solidFill>
            </a:endParaRPr>
          </a:p>
          <a:p>
            <a:r>
              <a:rPr lang="zh-CN" altLang="en-US"/>
              <a:t>4个主要功能：</a:t>
            </a:r>
            <a:r>
              <a:rPr lang="zh-CN" altLang="en-US">
                <a:solidFill>
                  <a:srgbClr val="FF0000"/>
                </a:solidFill>
              </a:rPr>
              <a:t>处理器管理、存储器管理、设备管理、文件管理</a:t>
            </a:r>
            <a:endParaRPr lang="zh-CN" altLang="en-US">
              <a:solidFill>
                <a:srgbClr val="FF0000"/>
              </a:solidFill>
            </a:endParaRPr>
          </a:p>
          <a:p>
            <a:r>
              <a:rPr lang="zh-CN" altLang="en-US">
                <a:solidFill>
                  <a:schemeClr val="tx1"/>
                </a:solidFill>
              </a:rPr>
              <a:t>操作系统体系结构与内核：</a:t>
            </a:r>
            <a:r>
              <a:rPr lang="zh-CN" altLang="en-US">
                <a:solidFill>
                  <a:srgbClr val="FF0000"/>
                </a:solidFill>
              </a:rPr>
              <a:t>运行机制、内核、中断、接口（</a:t>
            </a:r>
            <a:r>
              <a:rPr lang="zh-CN" altLang="en-US">
                <a:solidFill>
                  <a:srgbClr val="FF0000"/>
                </a:solidFill>
              </a:rPr>
              <a:t>系统调用）</a:t>
            </a:r>
            <a:endParaRPr lang="zh-CN" altLang="en-US">
              <a:solidFill>
                <a:srgbClr val="FF000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作业</a:t>
            </a:r>
            <a:endParaRPr lang="zh-CN" altLang="en-US"/>
          </a:p>
        </p:txBody>
      </p:sp>
      <p:sp>
        <p:nvSpPr>
          <p:cNvPr id="3" name="内容占位符 2"/>
          <p:cNvSpPr>
            <a:spLocks noGrp="1"/>
          </p:cNvSpPr>
          <p:nvPr>
            <p:ph idx="1"/>
          </p:nvPr>
        </p:nvSpPr>
        <p:spPr/>
        <p:txBody>
          <a:bodyPr/>
          <a:p>
            <a:r>
              <a:rPr lang="zh-CN" altLang="en-US"/>
              <a:t>操作系统的作用是什么？</a:t>
            </a:r>
            <a:endParaRPr lang="zh-CN" altLang="en-US"/>
          </a:p>
          <a:p>
            <a:r>
              <a:rPr lang="zh-CN" altLang="en-US"/>
              <a:t>操作系统具有哪几个特征？它们之间有何</a:t>
            </a:r>
            <a:r>
              <a:rPr lang="zh-CN" altLang="en-US"/>
              <a:t>关系？</a:t>
            </a:r>
            <a:endParaRPr lang="zh-CN" altLang="en-US"/>
          </a:p>
          <a:p>
            <a:r>
              <a:rPr lang="zh-CN" altLang="en-US"/>
              <a:t>试述多道程序设计技术的基本思想。为什么采用多道程序设计技术可以提高资源利用率？</a:t>
            </a:r>
            <a:endParaRPr lang="zh-CN" altLang="en-US"/>
          </a:p>
          <a:p>
            <a:r>
              <a:rPr lang="zh-CN" altLang="en-US"/>
              <a:t>什么是分时系统？其主要特征是什么？适用于哪些应用？</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向上层提供方便易用的服务</a:t>
            </a:r>
            <a:endParaRPr lang="zh-CN" altLang="en-US"/>
          </a:p>
        </p:txBody>
      </p:sp>
      <p:sp>
        <p:nvSpPr>
          <p:cNvPr id="3" name="内容占位符 2"/>
          <p:cNvSpPr>
            <a:spLocks noGrp="1"/>
          </p:cNvSpPr>
          <p:nvPr>
            <p:ph idx="1"/>
          </p:nvPr>
        </p:nvSpPr>
        <p:spPr/>
        <p:txBody>
          <a:bodyPr/>
          <a:p>
            <a:endParaRPr lang="zh-CN" altLang="en-US"/>
          </a:p>
        </p:txBody>
      </p:sp>
      <p:grpSp>
        <p:nvGrpSpPr>
          <p:cNvPr id="7" name="Group 8"/>
          <p:cNvGrpSpPr/>
          <p:nvPr/>
        </p:nvGrpSpPr>
        <p:grpSpPr bwMode="auto">
          <a:xfrm>
            <a:off x="533400" y="1704975"/>
            <a:ext cx="4039870" cy="2069465"/>
            <a:chOff x="0" y="0"/>
            <a:chExt cx="3168" cy="1728"/>
          </a:xfrm>
        </p:grpSpPr>
        <p:sp>
          <p:nvSpPr>
            <p:cNvPr id="8" name="Rectangle 9"/>
            <p:cNvSpPr>
              <a:spLocks noChangeArrowheads="1"/>
            </p:cNvSpPr>
            <p:nvPr/>
          </p:nvSpPr>
          <p:spPr bwMode="auto">
            <a:xfrm>
              <a:off x="672" y="0"/>
              <a:ext cx="1920" cy="337"/>
            </a:xfrm>
            <a:prstGeom prst="rect">
              <a:avLst/>
            </a:prstGeom>
            <a:solidFill>
              <a:srgbClr val="CCFFCC"/>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600" kern="0" smtClean="0">
                  <a:solidFill>
                    <a:srgbClr val="003366"/>
                  </a:solidFill>
                  <a:latin typeface="黑体" panose="02010609060101010101" charset="-122"/>
                  <a:ea typeface="黑体" panose="02010609060101010101" charset="-122"/>
                </a:rPr>
                <a:t>用户</a:t>
              </a:r>
              <a:endParaRPr lang="zh-CN" altLang="en-US" sz="1600" kern="0" smtClean="0">
                <a:solidFill>
                  <a:srgbClr val="003366"/>
                </a:solidFill>
                <a:latin typeface="黑体" panose="02010609060101010101" charset="-122"/>
                <a:ea typeface="黑体" panose="02010609060101010101" charset="-122"/>
              </a:endParaRPr>
            </a:p>
          </p:txBody>
        </p:sp>
        <p:sp>
          <p:nvSpPr>
            <p:cNvPr id="9" name="Rectangle 10"/>
            <p:cNvSpPr>
              <a:spLocks noChangeArrowheads="1"/>
            </p:cNvSpPr>
            <p:nvPr/>
          </p:nvSpPr>
          <p:spPr bwMode="auto">
            <a:xfrm>
              <a:off x="432" y="337"/>
              <a:ext cx="1056" cy="384"/>
            </a:xfrm>
            <a:prstGeom prst="rect">
              <a:avLst/>
            </a:prstGeom>
            <a:solidFill>
              <a:srgbClr val="CCFF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600" kern="0" smtClean="0">
                  <a:solidFill>
                    <a:srgbClr val="003366"/>
                  </a:solidFill>
                  <a:latin typeface="黑体" panose="02010609060101010101" charset="-122"/>
                  <a:ea typeface="黑体" panose="02010609060101010101" charset="-122"/>
                </a:rPr>
                <a:t>应用程序</a:t>
              </a:r>
              <a:endParaRPr lang="zh-CN" altLang="en-US" sz="1600" kern="0" smtClean="0">
                <a:solidFill>
                  <a:srgbClr val="003366"/>
                </a:solidFill>
                <a:latin typeface="黑体" panose="02010609060101010101" charset="-122"/>
                <a:ea typeface="黑体" panose="02010609060101010101" charset="-122"/>
              </a:endParaRPr>
            </a:p>
          </p:txBody>
        </p:sp>
        <p:sp>
          <p:nvSpPr>
            <p:cNvPr id="10" name="Rectangle 11"/>
            <p:cNvSpPr>
              <a:spLocks noChangeArrowheads="1"/>
            </p:cNvSpPr>
            <p:nvPr/>
          </p:nvSpPr>
          <p:spPr bwMode="auto">
            <a:xfrm>
              <a:off x="240" y="721"/>
              <a:ext cx="2640" cy="576"/>
            </a:xfrm>
            <a:prstGeom prst="rect">
              <a:avLst/>
            </a:prstGeom>
            <a:solidFill>
              <a:srgbClr val="EBF7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600" kern="0" dirty="0" smtClean="0">
                  <a:solidFill>
                    <a:srgbClr val="003366"/>
                  </a:solidFill>
                  <a:latin typeface="黑体" panose="02010609060101010101" charset="-122"/>
                  <a:ea typeface="黑体" panose="02010609060101010101" charset="-122"/>
                  <a:cs typeface="黑体" panose="02010609060101010101" charset="-122"/>
                </a:rPr>
                <a:t>系统调用 命令 图标、窗口</a:t>
              </a:r>
              <a:endParaRPr lang="zh-CN" altLang="en-US" sz="1600" kern="0" dirty="0" smtClean="0">
                <a:solidFill>
                  <a:srgbClr val="003366"/>
                </a:solidFill>
                <a:latin typeface="黑体" panose="02010609060101010101" charset="-122"/>
                <a:ea typeface="黑体" panose="02010609060101010101" charset="-122"/>
                <a:cs typeface="黑体" panose="02010609060101010101" charset="-122"/>
              </a:endParaRPr>
            </a:p>
            <a:p>
              <a:pPr algn="ctr" defTabSz="914400" fontAlgn="auto">
                <a:spcBef>
                  <a:spcPts val="0"/>
                </a:spcBef>
                <a:spcAft>
                  <a:spcPts val="0"/>
                </a:spcAft>
                <a:defRPr/>
              </a:pPr>
              <a:r>
                <a:rPr lang="zh-CN" altLang="en-US" sz="1600" kern="0" dirty="0" smtClean="0">
                  <a:solidFill>
                    <a:srgbClr val="003366"/>
                  </a:solidFill>
                  <a:latin typeface="黑体" panose="02010609060101010101" charset="-122"/>
                  <a:ea typeface="黑体" panose="02010609060101010101" charset="-122"/>
                  <a:cs typeface="黑体" panose="02010609060101010101" charset="-122"/>
                </a:rPr>
                <a:t>操作系统</a:t>
              </a:r>
              <a:endParaRPr lang="zh-CN" altLang="en-US" sz="1600" kern="0" dirty="0" smtClean="0">
                <a:solidFill>
                  <a:srgbClr val="003366"/>
                </a:solidFill>
                <a:latin typeface="黑体" panose="02010609060101010101" charset="-122"/>
                <a:ea typeface="黑体" panose="02010609060101010101" charset="-122"/>
                <a:cs typeface="黑体" panose="02010609060101010101" charset="-122"/>
              </a:endParaRPr>
            </a:p>
          </p:txBody>
        </p:sp>
        <p:sp>
          <p:nvSpPr>
            <p:cNvPr id="11" name="Rectangle 12"/>
            <p:cNvSpPr>
              <a:spLocks noChangeArrowheads="1"/>
            </p:cNvSpPr>
            <p:nvPr/>
          </p:nvSpPr>
          <p:spPr bwMode="auto">
            <a:xfrm>
              <a:off x="0" y="1297"/>
              <a:ext cx="3168" cy="431"/>
            </a:xfrm>
            <a:prstGeom prst="rect">
              <a:avLst/>
            </a:prstGeom>
            <a:solidFill>
              <a:srgbClr val="CCFF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800" kern="0" dirty="0" smtClean="0">
                  <a:solidFill>
                    <a:srgbClr val="003366"/>
                  </a:solidFill>
                  <a:latin typeface="黑体" panose="02010609060101010101" charset="-122"/>
                  <a:ea typeface="黑体" panose="02010609060101010101" charset="-122"/>
                </a:rPr>
                <a:t>计算机硬件</a:t>
              </a:r>
              <a:endParaRPr lang="zh-CN" altLang="en-US" sz="1800" kern="0" dirty="0" smtClean="0">
                <a:solidFill>
                  <a:srgbClr val="003366"/>
                </a:solidFill>
                <a:latin typeface="黑体" panose="02010609060101010101" charset="-122"/>
                <a:ea typeface="黑体" panose="02010609060101010101" charset="-122"/>
              </a:endParaRPr>
            </a:p>
          </p:txBody>
        </p:sp>
        <p:sp>
          <p:nvSpPr>
            <p:cNvPr id="12" name="Line 13"/>
            <p:cNvSpPr>
              <a:spLocks noChangeShapeType="1"/>
            </p:cNvSpPr>
            <p:nvPr/>
          </p:nvSpPr>
          <p:spPr bwMode="auto">
            <a:xfrm>
              <a:off x="1873" y="312"/>
              <a:ext cx="0" cy="431"/>
            </a:xfrm>
            <a:prstGeom prst="line">
              <a:avLst/>
            </a:prstGeom>
            <a:noFill/>
            <a:ln w="25400">
              <a:solidFill>
                <a:srgbClr val="007A77"/>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3" name="Line 14"/>
            <p:cNvSpPr>
              <a:spLocks noChangeShapeType="1"/>
            </p:cNvSpPr>
            <p:nvPr/>
          </p:nvSpPr>
          <p:spPr bwMode="auto">
            <a:xfrm>
              <a:off x="2280" y="300"/>
              <a:ext cx="0" cy="431"/>
            </a:xfrm>
            <a:prstGeom prst="line">
              <a:avLst/>
            </a:prstGeom>
            <a:noFill/>
            <a:ln w="25400">
              <a:solidFill>
                <a:srgbClr val="007A77"/>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sp>
        <p:nvSpPr>
          <p:cNvPr id="5" name="圆角矩形标注 4"/>
          <p:cNvSpPr/>
          <p:nvPr/>
        </p:nvSpPr>
        <p:spPr>
          <a:xfrm>
            <a:off x="5486400" y="3334385"/>
            <a:ext cx="2934970" cy="589280"/>
          </a:xfrm>
          <a:prstGeom prst="wedgeRoundRectCallout">
            <a:avLst>
              <a:gd name="adj1" fmla="val -74513"/>
              <a:gd name="adj2" fmla="val -14978"/>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硬件只听得懂二进制指令，如：</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01010111101110111010101</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 name="圆角矩形标注 3"/>
          <p:cNvSpPr/>
          <p:nvPr/>
        </p:nvSpPr>
        <p:spPr>
          <a:xfrm>
            <a:off x="5486400" y="2061845"/>
            <a:ext cx="2934970" cy="589280"/>
          </a:xfrm>
          <a:prstGeom prst="wedgeRoundRectCallout">
            <a:avLst>
              <a:gd name="adj1" fmla="val -90718"/>
              <a:gd name="adj2" fmla="val 57435"/>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在硬件之上安装了操作系统，操作系统对外</a:t>
            </a: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提供</a:t>
            </a: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友好的交互接口</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6" name="圆角矩形标注 5"/>
          <p:cNvSpPr/>
          <p:nvPr/>
        </p:nvSpPr>
        <p:spPr>
          <a:xfrm>
            <a:off x="5562600" y="2745105"/>
            <a:ext cx="2934970" cy="391795"/>
          </a:xfrm>
          <a:prstGeom prst="wedgeRoundRectCallout">
            <a:avLst>
              <a:gd name="adj1" fmla="val -89744"/>
              <a:gd name="adj2" fmla="val 17585"/>
              <a:gd name="adj3" fmla="val 16667"/>
            </a:avLst>
          </a:prstGeom>
          <a:solidFill>
            <a:srgbClr val="FCAD36"/>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sz="1500" smtClean="0">
                <a:ln>
                  <a:noFill/>
                </a:ln>
                <a:solidFill>
                  <a:schemeClr val="tx1"/>
                </a:solidFill>
                <a:effectLst/>
                <a:sym typeface="+mn-ea"/>
              </a:rPr>
              <a:t>01010111101110111010101</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4" name="圆角矩形标注 13"/>
          <p:cNvSpPr/>
          <p:nvPr/>
        </p:nvSpPr>
        <p:spPr>
          <a:xfrm>
            <a:off x="5486400" y="1276985"/>
            <a:ext cx="1978660" cy="540385"/>
          </a:xfrm>
          <a:prstGeom prst="wedgeRoundRectCallout">
            <a:avLst>
              <a:gd name="adj1" fmla="val -119672"/>
              <a:gd name="adj2" fmla="val 62573"/>
              <a:gd name="adj3" fmla="val 16667"/>
            </a:avLst>
          </a:prstGeom>
          <a:solidFill>
            <a:srgbClr val="FCAD36"/>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lang="zh-CN" sz="1500" smtClean="0">
                <a:ln>
                  <a:noFill/>
                </a:ln>
                <a:solidFill>
                  <a:schemeClr val="tx1"/>
                </a:solidFill>
                <a:effectLst/>
                <a:sym typeface="+mn-ea"/>
              </a:rPr>
              <a:t>我需要执行</a:t>
            </a:r>
            <a:r>
              <a:rPr lang="en-US" altLang="zh-CN" sz="1500" smtClean="0">
                <a:ln>
                  <a:noFill/>
                </a:ln>
                <a:solidFill>
                  <a:schemeClr val="tx1"/>
                </a:solidFill>
                <a:effectLst/>
                <a:sym typeface="+mn-ea"/>
              </a:rPr>
              <a:t>A</a:t>
            </a:r>
            <a:r>
              <a:rPr lang="zh-CN" altLang="en-US" sz="1500" smtClean="0">
                <a:ln>
                  <a:noFill/>
                </a:ln>
                <a:solidFill>
                  <a:schemeClr val="tx1"/>
                </a:solidFill>
                <a:effectLst/>
                <a:sym typeface="+mn-ea"/>
              </a:rPr>
              <a:t>操作</a:t>
            </a:r>
            <a:endParaRPr lang="zh-CN" altLang="en-US" sz="1500" smtClean="0">
              <a:ln>
                <a:noFill/>
              </a:ln>
              <a:solidFill>
                <a:schemeClr val="tx1"/>
              </a:solidFill>
              <a:effectLst/>
              <a:sym typeface="+mn-ea"/>
            </a:endParaRPr>
          </a:p>
        </p:txBody>
      </p:sp>
      <p:sp>
        <p:nvSpPr>
          <p:cNvPr id="15" name="右弧形箭头 14"/>
          <p:cNvSpPr/>
          <p:nvPr/>
        </p:nvSpPr>
        <p:spPr>
          <a:xfrm>
            <a:off x="3960495" y="1886585"/>
            <a:ext cx="457200" cy="918210"/>
          </a:xfrm>
          <a:prstGeom prst="curvedLeftArrow">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6" name="右弧形箭头 15"/>
          <p:cNvSpPr/>
          <p:nvPr/>
        </p:nvSpPr>
        <p:spPr>
          <a:xfrm>
            <a:off x="4191000" y="2804795"/>
            <a:ext cx="457200" cy="918210"/>
          </a:xfrm>
          <a:prstGeom prst="curvedLeftArrow">
            <a:avLst/>
          </a:prstGeom>
          <a:solidFill>
            <a:srgbClr val="FCAD36"/>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7" name="圆角矩形标注 16"/>
          <p:cNvSpPr/>
          <p:nvPr/>
        </p:nvSpPr>
        <p:spPr>
          <a:xfrm>
            <a:off x="5791200" y="91440"/>
            <a:ext cx="2778125" cy="1049020"/>
          </a:xfrm>
          <a:prstGeom prst="wedgeRoundRectCallout">
            <a:avLst>
              <a:gd name="adj1" fmla="val -76925"/>
              <a:gd name="adj2" fmla="val 4539"/>
              <a:gd name="adj3" fmla="val 16667"/>
            </a:avLst>
          </a:prstGeom>
          <a:solidFill>
            <a:srgbClr val="FCAD36"/>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sz="1200" smtClean="0">
                <a:ln>
                  <a:noFill/>
                </a:ln>
                <a:solidFill>
                  <a:srgbClr val="FF0000"/>
                </a:solidFill>
                <a:effectLst/>
                <a:sym typeface="+mn-ea"/>
              </a:rPr>
              <a:t>封装思想</a:t>
            </a:r>
            <a:r>
              <a:rPr sz="1200" smtClean="0">
                <a:ln>
                  <a:noFill/>
                </a:ln>
                <a:solidFill>
                  <a:schemeClr val="tx1"/>
                </a:solidFill>
                <a:effectLst/>
                <a:sym typeface="+mn-ea"/>
              </a:rPr>
              <a:t>：操作系统把一些硬件功能封装成简单易用的服务，使用户能更方便地使用计算机，用户无需关心底层硬件的原理，只需 要对操作系统发出命令即可</a:t>
            </a:r>
            <a:endParaRPr sz="1200" smtClean="0">
              <a:ln>
                <a:noFill/>
              </a:ln>
              <a:solidFill>
                <a:schemeClr val="tx1"/>
              </a:solidFill>
              <a:effectLst/>
              <a:sym typeface="+mn-ea"/>
            </a:endParaRPr>
          </a:p>
        </p:txBody>
      </p:sp>
      <p:sp>
        <p:nvSpPr>
          <p:cNvPr id="18" name="灯片编号占位符 17"/>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向上层提供方便易用的服务</a:t>
            </a:r>
            <a:endParaRPr lang="zh-CN" altLang="en-US"/>
          </a:p>
        </p:txBody>
      </p:sp>
      <p:sp>
        <p:nvSpPr>
          <p:cNvPr id="3" name="内容占位符 2"/>
          <p:cNvSpPr>
            <a:spLocks noGrp="1"/>
          </p:cNvSpPr>
          <p:nvPr>
            <p:ph idx="1"/>
          </p:nvPr>
        </p:nvSpPr>
        <p:spPr/>
        <p:txBody>
          <a:bodyPr/>
          <a:p>
            <a:r>
              <a:rPr lang="zh-CN" altLang="en-US"/>
              <a:t>GUI：图形化用户接口，用户可以使用形象的图形界面进行操作，而不再需要记忆复杂的命令、参数。 </a:t>
            </a:r>
            <a:endParaRPr lang="zh-CN" altLang="en-US"/>
          </a:p>
          <a:p>
            <a:r>
              <a:rPr lang="zh-CN" altLang="en-US"/>
              <a:t>例子：在 Windows 操作系统中，删除一个文件只需要把文件“拖拽”到回收站即可。</a:t>
            </a:r>
            <a:endParaRPr lang="zh-CN" altLang="en-US"/>
          </a:p>
        </p:txBody>
      </p:sp>
      <p:pic>
        <p:nvPicPr>
          <p:cNvPr id="4" name="图片 3"/>
          <p:cNvPicPr>
            <a:picLocks noChangeAspect="1"/>
          </p:cNvPicPr>
          <p:nvPr/>
        </p:nvPicPr>
        <p:blipFill>
          <a:blip r:embed="rId1"/>
          <a:stretch>
            <a:fillRect/>
          </a:stretch>
        </p:blipFill>
        <p:spPr>
          <a:xfrm>
            <a:off x="533400" y="2769870"/>
            <a:ext cx="3596640" cy="2374265"/>
          </a:xfrm>
          <a:prstGeom prst="rect">
            <a:avLst/>
          </a:prstGeom>
        </p:spPr>
      </p:pic>
      <p:pic>
        <p:nvPicPr>
          <p:cNvPr id="5" name="图片 4"/>
          <p:cNvPicPr>
            <a:picLocks noChangeAspect="1"/>
          </p:cNvPicPr>
          <p:nvPr/>
        </p:nvPicPr>
        <p:blipFill>
          <a:blip r:embed="rId2"/>
          <a:stretch>
            <a:fillRect/>
          </a:stretch>
        </p:blipFill>
        <p:spPr>
          <a:xfrm>
            <a:off x="4572000" y="2769870"/>
            <a:ext cx="3636645" cy="2273300"/>
          </a:xfrm>
          <a:prstGeom prst="rect">
            <a:avLst/>
          </a:prstGeom>
        </p:spPr>
      </p:pic>
      <p:sp>
        <p:nvSpPr>
          <p:cNvPr id="6" name="灯片编号占位符 5"/>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推动操作系统发展的主要动力</a:t>
            </a:r>
            <a:endParaRPr lang="zh-CN" altLang="en-US"/>
          </a:p>
        </p:txBody>
      </p:sp>
      <p:sp>
        <p:nvSpPr>
          <p:cNvPr id="3" name="内容占位符 2"/>
          <p:cNvSpPr>
            <a:spLocks noGrp="1"/>
          </p:cNvSpPr>
          <p:nvPr>
            <p:ph idx="1"/>
          </p:nvPr>
        </p:nvSpPr>
        <p:spPr/>
        <p:txBody>
          <a:bodyPr/>
          <a:p>
            <a:r>
              <a:rPr lang="zh-CN" altLang="en-US"/>
              <a:t>不断提高计算机资源利用率</a:t>
            </a:r>
            <a:endParaRPr lang="zh-CN" altLang="en-US"/>
          </a:p>
          <a:p>
            <a:r>
              <a:rPr lang="zh-CN" altLang="en-US"/>
              <a:t>方便用户</a:t>
            </a:r>
            <a:endParaRPr lang="zh-CN" altLang="en-US"/>
          </a:p>
          <a:p>
            <a:r>
              <a:rPr lang="zh-CN" altLang="en-US"/>
              <a:t>器件的不断更新换代</a:t>
            </a:r>
            <a:endParaRPr lang="zh-CN" altLang="en-US"/>
          </a:p>
          <a:p>
            <a:r>
              <a:rPr lang="zh-CN" altLang="en-US"/>
              <a:t>计算机体系结构的不断发展</a:t>
            </a:r>
            <a:endParaRPr lang="zh-CN" altLang="en-US"/>
          </a:p>
          <a:p>
            <a:r>
              <a:rPr lang="zh-CN" altLang="en-US"/>
              <a:t>不断提出新的应用需求</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a:sym typeface="+mn-ea"/>
              </a:rPr>
              <a:t>操作系统的发展过程</a:t>
            </a:r>
            <a:endParaRPr lang="zh-CN" altLang="en-US"/>
          </a:p>
        </p:txBody>
      </p:sp>
      <p:sp>
        <p:nvSpPr>
          <p:cNvPr id="3" name="内容占位符 2"/>
          <p:cNvSpPr>
            <a:spLocks noGrp="1"/>
          </p:cNvSpPr>
          <p:nvPr>
            <p:ph idx="1"/>
          </p:nvPr>
        </p:nvSpPr>
        <p:spPr/>
        <p:txBody>
          <a:bodyPr/>
          <a:p>
            <a:r>
              <a:rPr lang="zh-CN" altLang="en-US" dirty="0">
                <a:sym typeface="+mn-ea"/>
              </a:rPr>
              <a:t>在</a:t>
            </a:r>
            <a:r>
              <a:rPr lang="en-US" altLang="zh-CN">
                <a:solidFill>
                  <a:srgbClr val="FF0000"/>
                </a:solidFill>
                <a:sym typeface="+mn-ea"/>
              </a:rPr>
              <a:t>20</a:t>
            </a:r>
            <a:r>
              <a:rPr lang="zh-CN" altLang="en-US" dirty="0">
                <a:solidFill>
                  <a:srgbClr val="FF0000"/>
                </a:solidFill>
                <a:sym typeface="+mn-ea"/>
              </a:rPr>
              <a:t>世纪</a:t>
            </a:r>
            <a:r>
              <a:rPr lang="en-US" altLang="zh-CN">
                <a:solidFill>
                  <a:srgbClr val="FF0000"/>
                </a:solidFill>
                <a:sym typeface="+mn-ea"/>
              </a:rPr>
              <a:t>50</a:t>
            </a:r>
            <a:r>
              <a:rPr lang="zh-CN" altLang="en-US" dirty="0">
                <a:solidFill>
                  <a:srgbClr val="FF0000"/>
                </a:solidFill>
                <a:sym typeface="+mn-ea"/>
              </a:rPr>
              <a:t>年代中期</a:t>
            </a:r>
            <a:r>
              <a:rPr lang="zh-CN" altLang="en-US" dirty="0">
                <a:sym typeface="+mn-ea"/>
              </a:rPr>
              <a:t>，出现了第一个简单的批处理</a:t>
            </a:r>
            <a:r>
              <a:rPr lang="en-US" altLang="zh-CN">
                <a:sym typeface="+mn-ea"/>
              </a:rPr>
              <a:t>OS</a:t>
            </a:r>
            <a:r>
              <a:rPr lang="zh-CN" altLang="en-US" dirty="0">
                <a:sym typeface="+mn-ea"/>
              </a:rPr>
              <a:t>；</a:t>
            </a:r>
            <a:r>
              <a:rPr lang="en-US" altLang="zh-CN">
                <a:solidFill>
                  <a:srgbClr val="FF0000"/>
                </a:solidFill>
                <a:sym typeface="+mn-ea"/>
              </a:rPr>
              <a:t>60</a:t>
            </a:r>
            <a:r>
              <a:rPr lang="zh-CN" altLang="en-US" dirty="0">
                <a:solidFill>
                  <a:srgbClr val="FF0000"/>
                </a:solidFill>
                <a:sym typeface="+mn-ea"/>
              </a:rPr>
              <a:t>年代</a:t>
            </a:r>
            <a:r>
              <a:rPr lang="zh-CN" altLang="en-US" dirty="0">
                <a:sym typeface="+mn-ea"/>
              </a:rPr>
              <a:t>中期开发出多道程序批处理系统；不久又推出</a:t>
            </a:r>
            <a:r>
              <a:rPr lang="zh-CN" altLang="en-US" dirty="0">
                <a:solidFill>
                  <a:srgbClr val="FF0000"/>
                </a:solidFill>
                <a:sym typeface="+mn-ea"/>
              </a:rPr>
              <a:t>分时系统</a:t>
            </a:r>
            <a:r>
              <a:rPr lang="zh-CN" altLang="en-US" dirty="0">
                <a:sym typeface="+mn-ea"/>
              </a:rPr>
              <a:t>，与此同时，用于工业和武器控制的</a:t>
            </a:r>
            <a:r>
              <a:rPr lang="zh-CN" altLang="en-US" dirty="0">
                <a:solidFill>
                  <a:srgbClr val="FF0000"/>
                </a:solidFill>
                <a:sym typeface="+mn-ea"/>
              </a:rPr>
              <a:t>实时</a:t>
            </a:r>
            <a:r>
              <a:rPr lang="en-US" altLang="zh-CN">
                <a:solidFill>
                  <a:srgbClr val="FF0000"/>
                </a:solidFill>
                <a:sym typeface="+mn-ea"/>
              </a:rPr>
              <a:t>OS</a:t>
            </a:r>
            <a:r>
              <a:rPr lang="zh-CN" altLang="en-US" dirty="0">
                <a:sym typeface="+mn-ea"/>
              </a:rPr>
              <a:t>也相继问世。</a:t>
            </a:r>
            <a:r>
              <a:rPr lang="en-US" altLang="zh-CN">
                <a:sym typeface="+mn-ea"/>
              </a:rPr>
              <a:t>20</a:t>
            </a:r>
            <a:r>
              <a:rPr lang="zh-CN" altLang="en-US" dirty="0">
                <a:sym typeface="+mn-ea"/>
              </a:rPr>
              <a:t>世纪</a:t>
            </a:r>
            <a:r>
              <a:rPr lang="en-US" altLang="zh-CN">
                <a:sym typeface="+mn-ea"/>
              </a:rPr>
              <a:t>70</a:t>
            </a:r>
            <a:r>
              <a:rPr lang="zh-CN" altLang="en-US" dirty="0">
                <a:sym typeface="+mn-ea"/>
              </a:rPr>
              <a:t>到</a:t>
            </a:r>
            <a:r>
              <a:rPr lang="en-US" altLang="zh-CN">
                <a:sym typeface="+mn-ea"/>
              </a:rPr>
              <a:t>90</a:t>
            </a:r>
            <a:r>
              <a:rPr lang="zh-CN" altLang="en-US" dirty="0">
                <a:sym typeface="+mn-ea"/>
              </a:rPr>
              <a:t>年代，是</a:t>
            </a:r>
            <a:r>
              <a:rPr lang="en-US" altLang="zh-CN">
                <a:sym typeface="+mn-ea"/>
              </a:rPr>
              <a:t>VLSI</a:t>
            </a:r>
            <a:r>
              <a:rPr lang="zh-CN" altLang="en-US" dirty="0">
                <a:sym typeface="+mn-ea"/>
              </a:rPr>
              <a:t>和计算机体系结构大发展的年代，导致了微型机、多处理机和计算机网络的诞生和发展，与此相应地，也相继开发出了微机</a:t>
            </a:r>
            <a:r>
              <a:rPr lang="en-US" altLang="zh-CN">
                <a:sym typeface="+mn-ea"/>
              </a:rPr>
              <a:t>OS</a:t>
            </a:r>
            <a:r>
              <a:rPr lang="zh-CN" altLang="en-US" dirty="0">
                <a:sym typeface="+mn-ea"/>
              </a:rPr>
              <a:t>、多处理机</a:t>
            </a:r>
            <a:r>
              <a:rPr lang="en-US" altLang="zh-CN">
                <a:sym typeface="+mn-ea"/>
              </a:rPr>
              <a:t>OS</a:t>
            </a:r>
            <a:r>
              <a:rPr lang="zh-CN" altLang="en-US" dirty="0">
                <a:sym typeface="+mn-ea"/>
              </a:rPr>
              <a:t>和网络</a:t>
            </a:r>
            <a:r>
              <a:rPr lang="en-US" altLang="zh-CN">
                <a:sym typeface="+mn-ea"/>
              </a:rPr>
              <a:t>OS</a:t>
            </a:r>
            <a:r>
              <a:rPr lang="zh-CN" altLang="en-US" dirty="0">
                <a:sym typeface="+mn-ea"/>
              </a:rPr>
              <a:t>，并得到极为迅猛的发展。</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无OS</a:t>
            </a:r>
            <a:endParaRPr lang="zh-CN" altLang="en-US"/>
          </a:p>
        </p:txBody>
      </p:sp>
      <p:sp>
        <p:nvSpPr>
          <p:cNvPr id="3" name="内容占位符 2"/>
          <p:cNvSpPr>
            <a:spLocks noGrp="1"/>
          </p:cNvSpPr>
          <p:nvPr>
            <p:ph idx="1"/>
          </p:nvPr>
        </p:nvSpPr>
        <p:spPr/>
        <p:txBody>
          <a:bodyPr/>
          <a:p>
            <a:r>
              <a:rPr lang="zh-CN" altLang="en-US" dirty="0">
                <a:latin typeface="微软雅黑" panose="020B0503020204020204" charset="-122"/>
                <a:ea typeface="微软雅黑" panose="020B0503020204020204" charset="-122"/>
                <a:sym typeface="+mn-ea"/>
              </a:rPr>
              <a:t>人工操作方式</a:t>
            </a:r>
            <a:endParaRPr lang="zh-CN" altLang="en-US" dirty="0">
              <a:latin typeface="微软雅黑" panose="020B0503020204020204" charset="-122"/>
              <a:ea typeface="微软雅黑" panose="020B0503020204020204" charset="-122"/>
              <a:sym typeface="+mn-ea"/>
            </a:endParaRPr>
          </a:p>
          <a:p>
            <a:pPr marL="800100" lvl="1" indent="-342900">
              <a:buFont typeface="Wingdings" panose="05000000000000000000" charset="0"/>
              <a:buChar char="l"/>
            </a:pPr>
            <a:r>
              <a:rPr lang="zh-CN" altLang="en-US" sz="2100">
                <a:solidFill>
                  <a:schemeClr val="tx1"/>
                </a:solidFill>
              </a:rPr>
              <a:t>1946-50年代中：电子管时代，计算机速度慢，无操作系统，集中计算，计算机资源昂贵；</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工作方式：</a:t>
            </a:r>
            <a:endParaRPr lang="zh-CN" altLang="en-US" sz="2100">
              <a:solidFill>
                <a:schemeClr val="tx1"/>
              </a:solidFill>
            </a:endParaRPr>
          </a:p>
          <a:p>
            <a:pPr marL="457200" lvl="1" indent="0">
              <a:buFont typeface="Wingdings" panose="05000000000000000000" charset="0"/>
              <a:buNone/>
            </a:pPr>
            <a:r>
              <a:rPr lang="zh-CN" altLang="en-US" sz="2100">
                <a:solidFill>
                  <a:schemeClr val="tx1"/>
                </a:solidFill>
              </a:rPr>
              <a:t>用户：既是程序员又是操作员；用户是专业人员；</a:t>
            </a:r>
            <a:endParaRPr lang="zh-CN" altLang="en-US" sz="2100">
              <a:solidFill>
                <a:schemeClr val="tx1"/>
              </a:solidFill>
            </a:endParaRPr>
          </a:p>
          <a:p>
            <a:pPr marL="457200" lvl="1" indent="0">
              <a:buFont typeface="Wingdings" panose="05000000000000000000" charset="0"/>
              <a:buNone/>
            </a:pPr>
            <a:r>
              <a:rPr lang="zh-CN" altLang="en-US" sz="2100">
                <a:solidFill>
                  <a:schemeClr val="tx1"/>
                </a:solidFill>
              </a:rPr>
              <a:t>输入输出：纸带或卡片；</a:t>
            </a:r>
            <a:endParaRPr lang="zh-CN" altLang="en-US" sz="2100">
              <a:solidFill>
                <a:schemeClr val="tx1"/>
              </a:solidFill>
            </a:endParaRPr>
          </a:p>
          <a:p>
            <a:pPr marL="457200" lvl="1" indent="0">
              <a:buFont typeface="Wingdings" panose="05000000000000000000" charset="0"/>
              <a:buNone/>
            </a:pPr>
            <a:r>
              <a:rPr lang="zh-CN" altLang="en-US" sz="2100">
                <a:solidFill>
                  <a:schemeClr val="tx1"/>
                </a:solidFill>
              </a:rPr>
              <a:t>缺点：用户独占全机，</a:t>
            </a:r>
            <a:br>
              <a:rPr lang="zh-CN" altLang="en-US" sz="2100">
                <a:solidFill>
                  <a:schemeClr val="tx1"/>
                </a:solidFill>
              </a:rPr>
            </a:br>
            <a:r>
              <a:rPr lang="zh-CN" altLang="en-US" sz="2100">
                <a:solidFill>
                  <a:schemeClr val="tx1"/>
                </a:solidFill>
              </a:rPr>
              <a:t>          CPU等待人工操作</a:t>
            </a:r>
            <a:endParaRPr lang="zh-CN" altLang="en-US" sz="2100">
              <a:solidFill>
                <a:schemeClr val="tx1"/>
              </a:solidFill>
            </a:endParaRPr>
          </a:p>
        </p:txBody>
      </p:sp>
      <p:pic>
        <p:nvPicPr>
          <p:cNvPr id="21511" name="Picture 7" descr="card-90co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7871" y="3715411"/>
            <a:ext cx="2572200" cy="10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无OS</a:t>
            </a:r>
            <a:endParaRPr lang="zh-CN" altLang="en-US"/>
          </a:p>
        </p:txBody>
      </p:sp>
      <p:pic>
        <p:nvPicPr>
          <p:cNvPr id="4" name="内容占位符 3"/>
          <p:cNvPicPr>
            <a:picLocks noChangeAspect="1"/>
          </p:cNvPicPr>
          <p:nvPr>
            <p:ph idx="1"/>
          </p:nvPr>
        </p:nvPicPr>
        <p:blipFill>
          <a:blip r:embed="rId1"/>
          <a:stretch>
            <a:fillRect/>
          </a:stretch>
        </p:blipFill>
        <p:spPr>
          <a:xfrm>
            <a:off x="762000" y="1201420"/>
            <a:ext cx="1066165" cy="1066165"/>
          </a:xfrm>
          <a:prstGeom prst="rect">
            <a:avLst/>
          </a:prstGeom>
        </p:spPr>
      </p:pic>
      <p:pic>
        <p:nvPicPr>
          <p:cNvPr id="5" name="图片 4"/>
          <p:cNvPicPr>
            <a:picLocks noChangeAspect="1"/>
          </p:cNvPicPr>
          <p:nvPr/>
        </p:nvPicPr>
        <p:blipFill>
          <a:blip r:embed="rId2"/>
          <a:stretch>
            <a:fillRect/>
          </a:stretch>
        </p:blipFill>
        <p:spPr>
          <a:xfrm>
            <a:off x="2438400" y="914400"/>
            <a:ext cx="1208405" cy="1748155"/>
          </a:xfrm>
          <a:prstGeom prst="rect">
            <a:avLst/>
          </a:prstGeom>
        </p:spPr>
      </p:pic>
      <p:pic>
        <p:nvPicPr>
          <p:cNvPr id="6" name="图片 5"/>
          <p:cNvPicPr>
            <a:picLocks noChangeAspect="1"/>
          </p:cNvPicPr>
          <p:nvPr/>
        </p:nvPicPr>
        <p:blipFill>
          <a:blip r:embed="rId3"/>
          <a:stretch>
            <a:fillRect/>
          </a:stretch>
        </p:blipFill>
        <p:spPr>
          <a:xfrm>
            <a:off x="4114800" y="1169035"/>
            <a:ext cx="1238885" cy="1238885"/>
          </a:xfrm>
          <a:prstGeom prst="rect">
            <a:avLst/>
          </a:prstGeom>
        </p:spPr>
      </p:pic>
      <p:pic>
        <p:nvPicPr>
          <p:cNvPr id="7" name="图片 6"/>
          <p:cNvPicPr>
            <a:picLocks noChangeAspect="1"/>
          </p:cNvPicPr>
          <p:nvPr/>
        </p:nvPicPr>
        <p:blipFill>
          <a:blip r:embed="rId2"/>
          <a:stretch>
            <a:fillRect/>
          </a:stretch>
        </p:blipFill>
        <p:spPr>
          <a:xfrm>
            <a:off x="5867400" y="972185"/>
            <a:ext cx="1208405" cy="1748155"/>
          </a:xfrm>
          <a:prstGeom prst="rect">
            <a:avLst/>
          </a:prstGeom>
        </p:spPr>
      </p:pic>
      <p:pic>
        <p:nvPicPr>
          <p:cNvPr id="8" name="内容占位符 3"/>
          <p:cNvPicPr>
            <a:picLocks noChangeAspect="1"/>
          </p:cNvPicPr>
          <p:nvPr/>
        </p:nvPicPr>
        <p:blipFill>
          <a:blip r:embed="rId1"/>
          <a:stretch>
            <a:fillRect/>
          </a:stretch>
        </p:blipFill>
        <p:spPr>
          <a:xfrm>
            <a:off x="7543800" y="1202055"/>
            <a:ext cx="1066165" cy="1066165"/>
          </a:xfrm>
          <a:prstGeom prst="rect">
            <a:avLst/>
          </a:prstGeom>
          <a:noFill/>
          <a:ln w="9525">
            <a:noFill/>
          </a:ln>
        </p:spPr>
      </p:pic>
      <p:cxnSp>
        <p:nvCxnSpPr>
          <p:cNvPr id="9" name="直接箭头连接符 8"/>
          <p:cNvCxnSpPr/>
          <p:nvPr/>
        </p:nvCxnSpPr>
        <p:spPr>
          <a:xfrm>
            <a:off x="1856105" y="1734185"/>
            <a:ext cx="45783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0" name="直接箭头连接符 9"/>
          <p:cNvCxnSpPr/>
          <p:nvPr/>
        </p:nvCxnSpPr>
        <p:spPr>
          <a:xfrm>
            <a:off x="3733800" y="1734185"/>
            <a:ext cx="45783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1" name="直接箭头连接符 10"/>
          <p:cNvCxnSpPr/>
          <p:nvPr/>
        </p:nvCxnSpPr>
        <p:spPr>
          <a:xfrm>
            <a:off x="5334000" y="1734185"/>
            <a:ext cx="45783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2" name="直接箭头连接符 11"/>
          <p:cNvCxnSpPr/>
          <p:nvPr/>
        </p:nvCxnSpPr>
        <p:spPr>
          <a:xfrm>
            <a:off x="7151370" y="1734820"/>
            <a:ext cx="45783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sp>
        <p:nvSpPr>
          <p:cNvPr id="13" name="文本框 12"/>
          <p:cNvSpPr txBox="1"/>
          <p:nvPr/>
        </p:nvSpPr>
        <p:spPr>
          <a:xfrm>
            <a:off x="1781810" y="1276985"/>
            <a:ext cx="611505" cy="337185"/>
          </a:xfrm>
          <a:prstGeom prst="rect">
            <a:avLst/>
          </a:prstGeom>
          <a:noFill/>
        </p:spPr>
        <p:txBody>
          <a:bodyPr wrap="square" rtlCol="0">
            <a:spAutoFit/>
          </a:bodyPr>
          <a:p>
            <a:r>
              <a:rPr lang="zh-CN" altLang="en-US" sz="1600">
                <a:solidFill>
                  <a:schemeClr val="tx1"/>
                </a:solidFill>
              </a:rPr>
              <a:t>很慢</a:t>
            </a:r>
            <a:endParaRPr lang="zh-CN" altLang="en-US" sz="1600">
              <a:solidFill>
                <a:schemeClr val="tx1"/>
              </a:solidFill>
            </a:endParaRPr>
          </a:p>
        </p:txBody>
      </p:sp>
      <p:sp>
        <p:nvSpPr>
          <p:cNvPr id="14" name="文本框 13"/>
          <p:cNvSpPr txBox="1"/>
          <p:nvPr/>
        </p:nvSpPr>
        <p:spPr>
          <a:xfrm>
            <a:off x="7151370" y="1353185"/>
            <a:ext cx="611505" cy="337185"/>
          </a:xfrm>
          <a:prstGeom prst="rect">
            <a:avLst/>
          </a:prstGeom>
          <a:noFill/>
        </p:spPr>
        <p:txBody>
          <a:bodyPr wrap="square" rtlCol="0">
            <a:spAutoFit/>
          </a:bodyPr>
          <a:p>
            <a:r>
              <a:rPr lang="zh-CN" altLang="en-US" sz="1600">
                <a:solidFill>
                  <a:schemeClr val="tx1"/>
                </a:solidFill>
              </a:rPr>
              <a:t>很慢</a:t>
            </a:r>
            <a:endParaRPr lang="zh-CN" altLang="en-US" sz="1600">
              <a:solidFill>
                <a:schemeClr val="tx1"/>
              </a:solidFill>
            </a:endParaRPr>
          </a:p>
        </p:txBody>
      </p:sp>
      <p:sp>
        <p:nvSpPr>
          <p:cNvPr id="15" name="文本框 14"/>
          <p:cNvSpPr txBox="1"/>
          <p:nvPr/>
        </p:nvSpPr>
        <p:spPr>
          <a:xfrm>
            <a:off x="3733800" y="1353185"/>
            <a:ext cx="611505" cy="337185"/>
          </a:xfrm>
          <a:prstGeom prst="rect">
            <a:avLst/>
          </a:prstGeom>
          <a:noFill/>
        </p:spPr>
        <p:txBody>
          <a:bodyPr wrap="square" rtlCol="0">
            <a:spAutoFit/>
          </a:bodyPr>
          <a:p>
            <a:r>
              <a:rPr lang="zh-CN" altLang="en-US" sz="1600">
                <a:solidFill>
                  <a:schemeClr val="tx1"/>
                </a:solidFill>
              </a:rPr>
              <a:t>慢</a:t>
            </a:r>
            <a:endParaRPr lang="zh-CN" altLang="en-US" sz="1600">
              <a:solidFill>
                <a:schemeClr val="tx1"/>
              </a:solidFill>
            </a:endParaRPr>
          </a:p>
        </p:txBody>
      </p:sp>
      <p:sp>
        <p:nvSpPr>
          <p:cNvPr id="16" name="文本框 15"/>
          <p:cNvSpPr txBox="1"/>
          <p:nvPr/>
        </p:nvSpPr>
        <p:spPr>
          <a:xfrm>
            <a:off x="5334000" y="1353185"/>
            <a:ext cx="611505" cy="337185"/>
          </a:xfrm>
          <a:prstGeom prst="rect">
            <a:avLst/>
          </a:prstGeom>
          <a:noFill/>
        </p:spPr>
        <p:txBody>
          <a:bodyPr wrap="square" rtlCol="0">
            <a:spAutoFit/>
          </a:bodyPr>
          <a:p>
            <a:r>
              <a:rPr lang="zh-CN" altLang="en-US" sz="1600">
                <a:solidFill>
                  <a:schemeClr val="tx1"/>
                </a:solidFill>
              </a:rPr>
              <a:t>慢</a:t>
            </a:r>
            <a:endParaRPr lang="zh-CN" altLang="en-US" sz="1600">
              <a:solidFill>
                <a:schemeClr val="tx1"/>
              </a:solidFill>
            </a:endParaRPr>
          </a:p>
        </p:txBody>
      </p:sp>
      <p:sp>
        <p:nvSpPr>
          <p:cNvPr id="17" name="文本框 16"/>
          <p:cNvSpPr txBox="1"/>
          <p:nvPr/>
        </p:nvSpPr>
        <p:spPr>
          <a:xfrm>
            <a:off x="2590800" y="2662555"/>
            <a:ext cx="998855" cy="521970"/>
          </a:xfrm>
          <a:prstGeom prst="rect">
            <a:avLst/>
          </a:prstGeom>
          <a:noFill/>
        </p:spPr>
        <p:txBody>
          <a:bodyPr wrap="square" rtlCol="0">
            <a:spAutoFit/>
          </a:bodyPr>
          <a:p>
            <a:r>
              <a:rPr lang="zh-CN" altLang="en-US" sz="1400">
                <a:solidFill>
                  <a:schemeClr val="tx1"/>
                </a:solidFill>
              </a:rPr>
              <a:t>纸带机输入输出慢</a:t>
            </a:r>
            <a:endParaRPr lang="zh-CN" altLang="en-US" sz="1400">
              <a:solidFill>
                <a:schemeClr val="tx1"/>
              </a:solidFill>
            </a:endParaRPr>
          </a:p>
        </p:txBody>
      </p:sp>
      <p:sp>
        <p:nvSpPr>
          <p:cNvPr id="18" name="文本框 17"/>
          <p:cNvSpPr txBox="1"/>
          <p:nvPr/>
        </p:nvSpPr>
        <p:spPr>
          <a:xfrm>
            <a:off x="4233545" y="2720340"/>
            <a:ext cx="1165860" cy="306705"/>
          </a:xfrm>
          <a:prstGeom prst="rect">
            <a:avLst/>
          </a:prstGeom>
          <a:noFill/>
        </p:spPr>
        <p:txBody>
          <a:bodyPr wrap="square" rtlCol="0">
            <a:spAutoFit/>
          </a:bodyPr>
          <a:p>
            <a:r>
              <a:rPr lang="zh-CN" altLang="en-US" sz="1400">
                <a:solidFill>
                  <a:schemeClr val="tx1"/>
                </a:solidFill>
              </a:rPr>
              <a:t>计算速度快</a:t>
            </a:r>
            <a:endParaRPr lang="zh-CN" altLang="en-US" sz="1400">
              <a:solidFill>
                <a:schemeClr val="tx1"/>
              </a:solidFill>
            </a:endParaRPr>
          </a:p>
        </p:txBody>
      </p:sp>
      <p:sp>
        <p:nvSpPr>
          <p:cNvPr id="19" name="右箭头 18"/>
          <p:cNvSpPr/>
          <p:nvPr/>
        </p:nvSpPr>
        <p:spPr>
          <a:xfrm>
            <a:off x="798195" y="4744085"/>
            <a:ext cx="6019800" cy="152400"/>
          </a:xfrm>
          <a:prstGeom prst="rightArrow">
            <a:avLst/>
          </a:prstGeom>
          <a:solidFill>
            <a:schemeClr val="tx1"/>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20" name="上箭头 19"/>
          <p:cNvSpPr/>
          <p:nvPr/>
        </p:nvSpPr>
        <p:spPr>
          <a:xfrm>
            <a:off x="762000" y="3334385"/>
            <a:ext cx="152400" cy="1524000"/>
          </a:xfrm>
          <a:prstGeom prst="upArrow">
            <a:avLst/>
          </a:prstGeom>
          <a:solidFill>
            <a:schemeClr val="tx1"/>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pic>
        <p:nvPicPr>
          <p:cNvPr id="21" name="图片 20"/>
          <p:cNvPicPr>
            <a:picLocks noChangeAspect="1"/>
          </p:cNvPicPr>
          <p:nvPr/>
        </p:nvPicPr>
        <p:blipFill>
          <a:blip r:embed="rId4"/>
          <a:stretch>
            <a:fillRect/>
          </a:stretch>
        </p:blipFill>
        <p:spPr>
          <a:xfrm flipV="1">
            <a:off x="876300" y="3822700"/>
            <a:ext cx="4735195" cy="125730"/>
          </a:xfrm>
          <a:prstGeom prst="rect">
            <a:avLst/>
          </a:prstGeom>
        </p:spPr>
      </p:pic>
      <p:pic>
        <p:nvPicPr>
          <p:cNvPr id="22" name="图片 21"/>
          <p:cNvPicPr>
            <a:picLocks noChangeAspect="1"/>
          </p:cNvPicPr>
          <p:nvPr/>
        </p:nvPicPr>
        <p:blipFill>
          <a:blip r:embed="rId5"/>
          <a:stretch>
            <a:fillRect/>
          </a:stretch>
        </p:blipFill>
        <p:spPr>
          <a:xfrm>
            <a:off x="6553200" y="2877185"/>
            <a:ext cx="2581910" cy="1652270"/>
          </a:xfrm>
          <a:prstGeom prst="rect">
            <a:avLst/>
          </a:prstGeom>
        </p:spPr>
      </p:pic>
      <p:sp>
        <p:nvSpPr>
          <p:cNvPr id="23" name="文本框 22"/>
          <p:cNvSpPr txBox="1"/>
          <p:nvPr/>
        </p:nvSpPr>
        <p:spPr>
          <a:xfrm>
            <a:off x="528320" y="3041015"/>
            <a:ext cx="611505" cy="306705"/>
          </a:xfrm>
          <a:prstGeom prst="rect">
            <a:avLst/>
          </a:prstGeom>
          <a:noFill/>
        </p:spPr>
        <p:txBody>
          <a:bodyPr wrap="square" rtlCol="0">
            <a:spAutoFit/>
          </a:bodyPr>
          <a:p>
            <a:r>
              <a:rPr lang="zh-CN" altLang="en-US" sz="1400">
                <a:solidFill>
                  <a:schemeClr val="tx1"/>
                </a:solidFill>
              </a:rPr>
              <a:t>作业</a:t>
            </a:r>
            <a:endParaRPr lang="zh-CN" altLang="en-US" sz="1400">
              <a:solidFill>
                <a:schemeClr val="tx1"/>
              </a:solidFill>
            </a:endParaRPr>
          </a:p>
        </p:txBody>
      </p:sp>
      <p:sp>
        <p:nvSpPr>
          <p:cNvPr id="24" name="文本框 23"/>
          <p:cNvSpPr txBox="1"/>
          <p:nvPr/>
        </p:nvSpPr>
        <p:spPr>
          <a:xfrm>
            <a:off x="6858000" y="4781550"/>
            <a:ext cx="611505" cy="306705"/>
          </a:xfrm>
          <a:prstGeom prst="rect">
            <a:avLst/>
          </a:prstGeom>
          <a:noFill/>
        </p:spPr>
        <p:txBody>
          <a:bodyPr wrap="square" rtlCol="0">
            <a:spAutoFit/>
          </a:bodyPr>
          <a:p>
            <a:r>
              <a:rPr lang="zh-CN" altLang="en-US" sz="1400">
                <a:solidFill>
                  <a:schemeClr val="tx1"/>
                </a:solidFill>
              </a:rPr>
              <a:t>时间</a:t>
            </a:r>
            <a:endParaRPr lang="zh-CN" altLang="en-US" sz="1400">
              <a:solidFill>
                <a:schemeClr val="tx1"/>
              </a:solidFill>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内容占位符 2"/>
          <p:cNvSpPr>
            <a:spLocks noGrp="1"/>
          </p:cNvSpPr>
          <p:nvPr/>
        </p:nvSpPr>
        <p:spPr>
          <a:xfrm>
            <a:off x="5772360" y="1354216"/>
            <a:ext cx="2280208" cy="1565708"/>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lvl="1" indent="0">
              <a:buFont typeface="Wingdings" panose="05000000000000000000" charset="0"/>
              <a:buNone/>
            </a:pPr>
            <a:r>
              <a:rPr lang="zh-CN" altLang="en-US" sz="2100" b="0" dirty="0">
                <a:solidFill>
                  <a:srgbClr val="FF0000"/>
                </a:solidFill>
                <a:latin typeface="微软雅黑" panose="020B0503020204020204" charset="-122"/>
                <a:ea typeface="微软雅黑" panose="020B0503020204020204" charset="-122"/>
                <a:sym typeface="+mn-ea"/>
              </a:rPr>
              <a:t>减少了</a:t>
            </a:r>
            <a:r>
              <a:rPr lang="en-US" altLang="zh-CN" sz="2100" b="0" dirty="0">
                <a:solidFill>
                  <a:srgbClr val="FF0000"/>
                </a:solidFill>
                <a:latin typeface="微软雅黑" panose="020B0503020204020204" charset="-122"/>
                <a:ea typeface="微软雅黑" panose="020B0503020204020204" charset="-122"/>
                <a:sym typeface="+mn-ea"/>
              </a:rPr>
              <a:t>CPU</a:t>
            </a:r>
            <a:r>
              <a:rPr lang="zh-CN" altLang="en-US" sz="2100" b="0" dirty="0">
                <a:solidFill>
                  <a:srgbClr val="FF0000"/>
                </a:solidFill>
                <a:latin typeface="微软雅黑" panose="020B0503020204020204" charset="-122"/>
                <a:ea typeface="微软雅黑" panose="020B0503020204020204" charset="-122"/>
                <a:sym typeface="+mn-ea"/>
              </a:rPr>
              <a:t>的空闲时间</a:t>
            </a:r>
            <a:r>
              <a:rPr lang="zh-CN" altLang="en-US" sz="2100" b="0">
                <a:solidFill>
                  <a:srgbClr val="FF0000"/>
                </a:solidFill>
              </a:rPr>
              <a:t>；</a:t>
            </a:r>
            <a:endParaRPr lang="zh-CN" altLang="en-US" sz="2100" b="0">
              <a:solidFill>
                <a:srgbClr val="FF0000"/>
              </a:solidFill>
            </a:endParaRPr>
          </a:p>
          <a:p>
            <a:pPr marL="0" lvl="1" indent="0">
              <a:buFont typeface="Wingdings" panose="05000000000000000000" charset="0"/>
              <a:buNone/>
            </a:pPr>
            <a:r>
              <a:rPr lang="zh-CN" altLang="en-US" sz="2100" b="0">
                <a:solidFill>
                  <a:srgbClr val="FF0000"/>
                </a:solidFill>
              </a:rPr>
              <a:t>提高了</a:t>
            </a:r>
            <a:r>
              <a:rPr lang="en-US" altLang="zh-CN" sz="2100" b="0">
                <a:solidFill>
                  <a:srgbClr val="FF0000"/>
                </a:solidFill>
              </a:rPr>
              <a:t>I/O</a:t>
            </a:r>
            <a:r>
              <a:rPr lang="zh-CN" altLang="en-US" sz="2100" b="0">
                <a:solidFill>
                  <a:srgbClr val="FF0000"/>
                </a:solidFill>
              </a:rPr>
              <a:t>速度工作方式：</a:t>
            </a:r>
            <a:endParaRPr lang="zh-CN" altLang="en-US" sz="2100" b="0">
              <a:solidFill>
                <a:srgbClr val="FF0000"/>
              </a:solidFill>
            </a:endParaRPr>
          </a:p>
          <a:p>
            <a:pPr marL="457200" lvl="1" indent="0">
              <a:buFont typeface="Wingdings" panose="05000000000000000000" charset="0"/>
              <a:buNone/>
            </a:pPr>
            <a:endParaRPr lang="zh-CN" altLang="en-US" sz="2100" b="0">
              <a:solidFill>
                <a:srgbClr val="FF0000"/>
              </a:solidFill>
            </a:endParaRPr>
          </a:p>
        </p:txBody>
      </p:sp>
      <p:sp>
        <p:nvSpPr>
          <p:cNvPr id="2" name="标题 1"/>
          <p:cNvSpPr>
            <a:spLocks noGrp="1"/>
          </p:cNvSpPr>
          <p:nvPr>
            <p:ph type="title"/>
          </p:nvPr>
        </p:nvSpPr>
        <p:spPr/>
        <p:txBody>
          <a:bodyPr/>
          <a:p>
            <a:r>
              <a:rPr lang="zh-CN" altLang="en-US"/>
              <a:t>脱机I/O方式</a:t>
            </a:r>
            <a:endParaRPr lang="zh-CN" altLang="en-US"/>
          </a:p>
        </p:txBody>
      </p:sp>
      <p:grpSp>
        <p:nvGrpSpPr>
          <p:cNvPr id="12" name="组合 11"/>
          <p:cNvGrpSpPr/>
          <p:nvPr/>
        </p:nvGrpSpPr>
        <p:grpSpPr>
          <a:xfrm>
            <a:off x="1428200" y="1066034"/>
            <a:ext cx="4266041" cy="1924863"/>
            <a:chOff x="1198" y="3087"/>
            <a:chExt cx="8528" cy="3837"/>
          </a:xfrm>
        </p:grpSpPr>
        <p:grpSp>
          <p:nvGrpSpPr>
            <p:cNvPr id="4" name="Group 5"/>
            <p:cNvGrpSpPr/>
            <p:nvPr/>
          </p:nvGrpSpPr>
          <p:grpSpPr bwMode="auto">
            <a:xfrm>
              <a:off x="1198" y="3087"/>
              <a:ext cx="8166" cy="1074"/>
              <a:chOff x="0" y="0"/>
              <a:chExt cx="3168" cy="624"/>
            </a:xfrm>
          </p:grpSpPr>
          <p:sp>
            <p:nvSpPr>
              <p:cNvPr id="7" name="AutoShape 6"/>
              <p:cNvSpPr>
                <a:spLocks noChangeArrowheads="1"/>
              </p:cNvSpPr>
              <p:nvPr/>
            </p:nvSpPr>
            <p:spPr bwMode="auto">
              <a:xfrm>
                <a:off x="2640" y="0"/>
                <a:ext cx="528" cy="624"/>
              </a:xfrm>
              <a:prstGeom prst="flowChartMagneticDisk">
                <a:avLst/>
              </a:prstGeom>
              <a:solidFill>
                <a:srgbClr val="EBF7FF"/>
              </a:solidFill>
              <a:ln w="9525">
                <a:solidFill>
                  <a:srgbClr val="007A77"/>
                </a:solidFill>
                <a:round/>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smtClean="0">
                    <a:solidFill>
                      <a:srgbClr val="FF3399"/>
                    </a:solidFill>
                    <a:latin typeface="Tahoma" panose="020B0604030504040204" pitchFamily="34" charset="0"/>
                    <a:ea typeface="楷体" panose="02010609060101010101" pitchFamily="49" charset="-122"/>
                  </a:rPr>
                  <a:t>磁带</a:t>
                </a:r>
                <a:endParaRPr lang="zh-CN" altLang="en-US" sz="1350" b="0" kern="0" smtClean="0">
                  <a:solidFill>
                    <a:srgbClr val="FF3399"/>
                  </a:solidFill>
                  <a:latin typeface="Tahoma" panose="020B0604030504040204" pitchFamily="34" charset="0"/>
                  <a:ea typeface="楷体" panose="02010609060101010101" pitchFamily="49" charset="-122"/>
                </a:endParaRPr>
              </a:p>
            </p:txBody>
          </p:sp>
          <p:sp>
            <p:nvSpPr>
              <p:cNvPr id="8" name="AutoShape 7"/>
              <p:cNvSpPr>
                <a:spLocks noChangeArrowheads="1"/>
              </p:cNvSpPr>
              <p:nvPr/>
            </p:nvSpPr>
            <p:spPr bwMode="auto">
              <a:xfrm>
                <a:off x="0" y="116"/>
                <a:ext cx="864" cy="433"/>
              </a:xfrm>
              <a:prstGeom prst="flowChartPunchedCard">
                <a:avLst/>
              </a:prstGeom>
              <a:solidFill>
                <a:srgbClr val="EBF7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dirty="0" smtClean="0">
                    <a:solidFill>
                      <a:srgbClr val="FF3399"/>
                    </a:solidFill>
                    <a:latin typeface="Tahoma" panose="020B0604030504040204" pitchFamily="34" charset="0"/>
                    <a:ea typeface="楷体" panose="02010609060101010101" pitchFamily="49" charset="-122"/>
                  </a:rPr>
                  <a:t>输入设备</a:t>
                </a:r>
                <a:endParaRPr lang="zh-CN" altLang="en-US" sz="1350" b="0" kern="0" dirty="0" smtClean="0">
                  <a:solidFill>
                    <a:srgbClr val="FF3399"/>
                  </a:solidFill>
                  <a:latin typeface="Tahoma" panose="020B0604030504040204" pitchFamily="34" charset="0"/>
                  <a:ea typeface="楷体" panose="02010609060101010101" pitchFamily="49" charset="-122"/>
                </a:endParaRPr>
              </a:p>
            </p:txBody>
          </p:sp>
          <p:sp>
            <p:nvSpPr>
              <p:cNvPr id="9" name="AutoShape 8"/>
              <p:cNvSpPr>
                <a:spLocks noChangeArrowheads="1"/>
              </p:cNvSpPr>
              <p:nvPr/>
            </p:nvSpPr>
            <p:spPr bwMode="auto">
              <a:xfrm>
                <a:off x="1392" y="116"/>
                <a:ext cx="672" cy="433"/>
              </a:xfrm>
              <a:prstGeom prst="flowChartProcess">
                <a:avLst/>
              </a:prstGeom>
              <a:solidFill>
                <a:srgbClr val="C0C0C0"/>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smtClean="0">
                    <a:solidFill>
                      <a:srgbClr val="FF3399"/>
                    </a:solidFill>
                    <a:latin typeface="Tahoma" panose="020B0604030504040204" pitchFamily="34" charset="0"/>
                    <a:ea typeface="楷体" panose="02010609060101010101" pitchFamily="49" charset="-122"/>
                  </a:rPr>
                  <a:t>外围控制机</a:t>
                </a:r>
                <a:endParaRPr lang="zh-CN" altLang="en-US" sz="1350" b="0" kern="0" smtClean="0">
                  <a:solidFill>
                    <a:srgbClr val="FF3399"/>
                  </a:solidFill>
                  <a:latin typeface="Tahoma" panose="020B0604030504040204" pitchFamily="34" charset="0"/>
                  <a:ea typeface="楷体" panose="02010609060101010101" pitchFamily="49" charset="-122"/>
                </a:endParaRPr>
              </a:p>
            </p:txBody>
          </p:sp>
          <p:sp>
            <p:nvSpPr>
              <p:cNvPr id="10" name="Line 9"/>
              <p:cNvSpPr>
                <a:spLocks noChangeShapeType="1"/>
              </p:cNvSpPr>
              <p:nvPr/>
            </p:nvSpPr>
            <p:spPr bwMode="auto">
              <a:xfrm>
                <a:off x="864" y="309"/>
                <a:ext cx="528" cy="0"/>
              </a:xfrm>
              <a:prstGeom prst="line">
                <a:avLst/>
              </a:prstGeom>
              <a:noFill/>
              <a:ln w="9525">
                <a:solidFill>
                  <a:srgbClr val="007A77"/>
                </a:solidFill>
                <a:roun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1" name="Line 10"/>
              <p:cNvSpPr>
                <a:spLocks noChangeShapeType="1"/>
              </p:cNvSpPr>
              <p:nvPr/>
            </p:nvSpPr>
            <p:spPr bwMode="auto">
              <a:xfrm>
                <a:off x="2064" y="309"/>
                <a:ext cx="576" cy="0"/>
              </a:xfrm>
              <a:prstGeom prst="line">
                <a:avLst/>
              </a:prstGeom>
              <a:noFill/>
              <a:ln w="9525">
                <a:solidFill>
                  <a:srgbClr val="007A77"/>
                </a:solidFill>
                <a:roun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grpSp>
          <p:nvGrpSpPr>
            <p:cNvPr id="5" name="Group 11"/>
            <p:cNvGrpSpPr/>
            <p:nvPr/>
          </p:nvGrpSpPr>
          <p:grpSpPr bwMode="auto">
            <a:xfrm>
              <a:off x="1630" y="4487"/>
              <a:ext cx="7711" cy="1077"/>
              <a:chOff x="0" y="0"/>
              <a:chExt cx="2928" cy="633"/>
            </a:xfrm>
          </p:grpSpPr>
          <p:sp>
            <p:nvSpPr>
              <p:cNvPr id="13" name="AutoShape 12"/>
              <p:cNvSpPr>
                <a:spLocks noChangeArrowheads="1"/>
              </p:cNvSpPr>
              <p:nvPr/>
            </p:nvSpPr>
            <p:spPr bwMode="auto">
              <a:xfrm>
                <a:off x="0" y="10"/>
                <a:ext cx="528" cy="623"/>
              </a:xfrm>
              <a:prstGeom prst="flowChartMagneticDisk">
                <a:avLst/>
              </a:prstGeom>
              <a:solidFill>
                <a:srgbClr val="EBF7FF"/>
              </a:solidFill>
              <a:ln w="9525">
                <a:solidFill>
                  <a:srgbClr val="007A77"/>
                </a:solidFill>
                <a:round/>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endParaRPr lang="zh-CN" altLang="en-US" sz="1800" b="0" kern="0" smtClean="0">
                  <a:solidFill>
                    <a:srgbClr val="FF3399"/>
                  </a:solidFill>
                  <a:latin typeface="Tahoma" panose="020B0604030504040204" pitchFamily="34" charset="0"/>
                </a:endParaRPr>
              </a:p>
            </p:txBody>
          </p:sp>
          <p:sp>
            <p:nvSpPr>
              <p:cNvPr id="14" name="AutoShape 13"/>
              <p:cNvSpPr>
                <a:spLocks noChangeArrowheads="1"/>
              </p:cNvSpPr>
              <p:nvPr/>
            </p:nvSpPr>
            <p:spPr bwMode="auto">
              <a:xfrm>
                <a:off x="2400" y="0"/>
                <a:ext cx="528" cy="623"/>
              </a:xfrm>
              <a:prstGeom prst="flowChartMagneticDisk">
                <a:avLst/>
              </a:prstGeom>
              <a:solidFill>
                <a:srgbClr val="EBF7FF"/>
              </a:solidFill>
              <a:ln w="9525">
                <a:solidFill>
                  <a:srgbClr val="007A77"/>
                </a:solidFill>
                <a:round/>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endParaRPr lang="zh-CN" altLang="en-US" sz="1800" b="0" kern="0" smtClean="0">
                  <a:solidFill>
                    <a:srgbClr val="FF3399"/>
                  </a:solidFill>
                  <a:latin typeface="Tahoma" panose="020B0604030504040204" pitchFamily="34" charset="0"/>
                </a:endParaRPr>
              </a:p>
            </p:txBody>
          </p:sp>
          <p:sp>
            <p:nvSpPr>
              <p:cNvPr id="15" name="AutoShape 14"/>
              <p:cNvSpPr>
                <a:spLocks noChangeArrowheads="1"/>
              </p:cNvSpPr>
              <p:nvPr/>
            </p:nvSpPr>
            <p:spPr bwMode="auto">
              <a:xfrm>
                <a:off x="1161" y="106"/>
                <a:ext cx="672" cy="432"/>
              </a:xfrm>
              <a:prstGeom prst="flowChartProcess">
                <a:avLst/>
              </a:prstGeom>
              <a:solidFill>
                <a:srgbClr val="99CC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smtClean="0">
                    <a:solidFill>
                      <a:srgbClr val="FF3399"/>
                    </a:solidFill>
                    <a:latin typeface="Tahoma" panose="020B0604030504040204" pitchFamily="34" charset="0"/>
                    <a:ea typeface="楷体" panose="02010609060101010101" pitchFamily="49" charset="-122"/>
                  </a:rPr>
                  <a:t>主机</a:t>
                </a:r>
                <a:endParaRPr lang="zh-CN" altLang="en-US" sz="1350" b="0" kern="0" smtClean="0">
                  <a:solidFill>
                    <a:srgbClr val="FF3399"/>
                  </a:solidFill>
                  <a:latin typeface="Tahoma" panose="020B0604030504040204" pitchFamily="34" charset="0"/>
                  <a:ea typeface="楷体" panose="02010609060101010101" pitchFamily="49" charset="-122"/>
                </a:endParaRPr>
              </a:p>
            </p:txBody>
          </p:sp>
          <p:sp>
            <p:nvSpPr>
              <p:cNvPr id="16" name="Line 15"/>
              <p:cNvSpPr>
                <a:spLocks noChangeShapeType="1"/>
              </p:cNvSpPr>
              <p:nvPr/>
            </p:nvSpPr>
            <p:spPr bwMode="auto">
              <a:xfrm>
                <a:off x="537" y="315"/>
                <a:ext cx="624" cy="0"/>
              </a:xfrm>
              <a:prstGeom prst="line">
                <a:avLst/>
              </a:prstGeom>
              <a:noFill/>
              <a:ln w="9525">
                <a:solidFill>
                  <a:srgbClr val="007A77"/>
                </a:solidFill>
                <a:roun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7" name="Line 16"/>
              <p:cNvSpPr>
                <a:spLocks noChangeShapeType="1"/>
              </p:cNvSpPr>
              <p:nvPr/>
            </p:nvSpPr>
            <p:spPr bwMode="auto">
              <a:xfrm>
                <a:off x="1833" y="318"/>
                <a:ext cx="572" cy="0"/>
              </a:xfrm>
              <a:prstGeom prst="line">
                <a:avLst/>
              </a:prstGeom>
              <a:noFill/>
              <a:ln w="9525">
                <a:solidFill>
                  <a:srgbClr val="007A77"/>
                </a:solidFill>
                <a:roun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grpSp>
          <p:nvGrpSpPr>
            <p:cNvPr id="6" name="Group 17"/>
            <p:cNvGrpSpPr/>
            <p:nvPr/>
          </p:nvGrpSpPr>
          <p:grpSpPr bwMode="auto">
            <a:xfrm>
              <a:off x="1560" y="6000"/>
              <a:ext cx="8166" cy="925"/>
              <a:chOff x="0" y="0"/>
              <a:chExt cx="3168" cy="624"/>
            </a:xfrm>
          </p:grpSpPr>
          <p:sp>
            <p:nvSpPr>
              <p:cNvPr id="19" name="AutoShape 18"/>
              <p:cNvSpPr>
                <a:spLocks noChangeArrowheads="1"/>
              </p:cNvSpPr>
              <p:nvPr/>
            </p:nvSpPr>
            <p:spPr bwMode="auto">
              <a:xfrm>
                <a:off x="0" y="0"/>
                <a:ext cx="528" cy="624"/>
              </a:xfrm>
              <a:prstGeom prst="flowChartMagneticDisk">
                <a:avLst/>
              </a:prstGeom>
              <a:solidFill>
                <a:srgbClr val="EBF7FF"/>
              </a:solidFill>
              <a:ln w="9525">
                <a:solidFill>
                  <a:srgbClr val="007A77"/>
                </a:solidFill>
                <a:round/>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endParaRPr lang="zh-CN" altLang="en-US" sz="1800" b="0" kern="0" smtClean="0">
                  <a:solidFill>
                    <a:srgbClr val="FF3399"/>
                  </a:solidFill>
                  <a:latin typeface="Tahoma" panose="020B0604030504040204" pitchFamily="34" charset="0"/>
                </a:endParaRPr>
              </a:p>
            </p:txBody>
          </p:sp>
          <p:sp>
            <p:nvSpPr>
              <p:cNvPr id="20" name="AutoShape 19"/>
              <p:cNvSpPr>
                <a:spLocks noChangeArrowheads="1"/>
              </p:cNvSpPr>
              <p:nvPr/>
            </p:nvSpPr>
            <p:spPr bwMode="auto">
              <a:xfrm>
                <a:off x="2304" y="96"/>
                <a:ext cx="864" cy="432"/>
              </a:xfrm>
              <a:prstGeom prst="flowChartPunchedCard">
                <a:avLst/>
              </a:prstGeom>
              <a:solidFill>
                <a:srgbClr val="EBF7FF"/>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smtClean="0">
                    <a:solidFill>
                      <a:srgbClr val="FF3399"/>
                    </a:solidFill>
                    <a:latin typeface="Tahoma" panose="020B0604030504040204" pitchFamily="34" charset="0"/>
                    <a:ea typeface="楷体" panose="02010609060101010101" pitchFamily="49" charset="-122"/>
                  </a:rPr>
                  <a:t>输出设备</a:t>
                </a:r>
                <a:endParaRPr lang="zh-CN" altLang="en-US" sz="1350" b="0" kern="0" smtClean="0">
                  <a:solidFill>
                    <a:srgbClr val="FF3399"/>
                  </a:solidFill>
                  <a:latin typeface="Tahoma" panose="020B0604030504040204" pitchFamily="34" charset="0"/>
                  <a:ea typeface="楷体" panose="02010609060101010101" pitchFamily="49" charset="-122"/>
                </a:endParaRPr>
              </a:p>
            </p:txBody>
          </p:sp>
          <p:sp>
            <p:nvSpPr>
              <p:cNvPr id="21" name="AutoShape 20"/>
              <p:cNvSpPr>
                <a:spLocks noChangeArrowheads="1"/>
              </p:cNvSpPr>
              <p:nvPr/>
            </p:nvSpPr>
            <p:spPr bwMode="auto">
              <a:xfrm>
                <a:off x="1152" y="105"/>
                <a:ext cx="671" cy="432"/>
              </a:xfrm>
              <a:prstGeom prst="flowChartProcess">
                <a:avLst/>
              </a:prstGeom>
              <a:solidFill>
                <a:srgbClr val="C0C0C0"/>
              </a:solidFill>
              <a:ln w="9525">
                <a:solidFill>
                  <a:srgbClr val="007A77"/>
                </a:solidFill>
                <a:miter lim="800000"/>
              </a:ln>
            </p:spPr>
            <p:txBody>
              <a:bodyPr wrap="none"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350" b="0" kern="0" dirty="0" smtClean="0">
                    <a:solidFill>
                      <a:srgbClr val="FF3399"/>
                    </a:solidFill>
                    <a:latin typeface="Tahoma" panose="020B0604030504040204" pitchFamily="34" charset="0"/>
                    <a:ea typeface="楷体" panose="02010609060101010101" pitchFamily="49" charset="-122"/>
                  </a:rPr>
                  <a:t>外围控制机</a:t>
                </a:r>
                <a:endParaRPr lang="zh-CN" altLang="en-US" sz="1350" b="0" kern="0" dirty="0" smtClean="0">
                  <a:solidFill>
                    <a:srgbClr val="FF3399"/>
                  </a:solidFill>
                  <a:latin typeface="Tahoma" panose="020B0604030504040204" pitchFamily="34" charset="0"/>
                  <a:ea typeface="楷体" panose="02010609060101010101" pitchFamily="49" charset="-122"/>
                </a:endParaRPr>
              </a:p>
            </p:txBody>
          </p:sp>
          <p:sp>
            <p:nvSpPr>
              <p:cNvPr id="22" name="Line 21"/>
              <p:cNvSpPr>
                <a:spLocks noChangeShapeType="1"/>
              </p:cNvSpPr>
              <p:nvPr/>
            </p:nvSpPr>
            <p:spPr bwMode="auto">
              <a:xfrm>
                <a:off x="528" y="306"/>
                <a:ext cx="630" cy="0"/>
              </a:xfrm>
              <a:prstGeom prst="line">
                <a:avLst/>
              </a:prstGeom>
              <a:noFill/>
              <a:ln w="9525">
                <a:solidFill>
                  <a:srgbClr val="007A77"/>
                </a:solidFill>
                <a:roun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23" name="Line 22"/>
              <p:cNvSpPr>
                <a:spLocks noChangeShapeType="1"/>
              </p:cNvSpPr>
              <p:nvPr/>
            </p:nvSpPr>
            <p:spPr bwMode="auto">
              <a:xfrm>
                <a:off x="1824" y="306"/>
                <a:ext cx="480" cy="0"/>
              </a:xfrm>
              <a:prstGeom prst="line">
                <a:avLst/>
              </a:prstGeom>
              <a:noFill/>
              <a:ln w="9525">
                <a:solidFill>
                  <a:srgbClr val="007A77"/>
                </a:solidFill>
                <a:round/>
              </a:ln>
              <a:extLst>
                <a:ext uri="{909E8E84-426E-40DD-AFC4-6F175D3DCCD1}">
                  <a14:hiddenFill xmlns:a14="http://schemas.microsoft.com/office/drawing/2010/main">
                    <a:noFill/>
                  </a14:hiddenFill>
                </a:ext>
              </a:extLst>
            </p:spPr>
            <p:txBody>
              <a:bodyPr wrap="none"/>
              <a:lstStyle/>
              <a:p>
                <a:pPr algn="ctr" defTabSz="914400" eaLnBrk="0" fontAlgn="auto" hangingPunct="0">
                  <a:spcBef>
                    <a:spcPts val="0"/>
                  </a:spcBef>
                  <a:spcAft>
                    <a:spcPts val="0"/>
                  </a:spcAft>
                  <a:defRPr/>
                </a:pPr>
                <a:endParaRPr lang="zh-CN" altLang="en-US"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grpSp>
      <p:pic>
        <p:nvPicPr>
          <p:cNvPr id="24" name="Picture 4"/>
          <p:cNvPicPr>
            <a:picLocks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656840" y="3029480"/>
            <a:ext cx="6173280" cy="1980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内容占位符 2"/>
          <p:cNvSpPr>
            <a:spLocks noGrp="1"/>
          </p:cNvSpPr>
          <p:nvPr/>
        </p:nvSpPr>
        <p:spPr>
          <a:xfrm>
            <a:off x="1485360" y="1143200"/>
            <a:ext cx="6435739" cy="365824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endParaRPr lang="zh-CN" altLang="en-US" sz="2100">
              <a:solidFill>
                <a:schemeClr val="tx1"/>
              </a:solidFill>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简介</a:t>
            </a:r>
            <a:endParaRPr lang="zh-CN" altLang="en-US"/>
          </a:p>
        </p:txBody>
      </p:sp>
      <p:sp>
        <p:nvSpPr>
          <p:cNvPr id="3" name="内容占位符 2"/>
          <p:cNvSpPr>
            <a:spLocks noGrp="1"/>
          </p:cNvSpPr>
          <p:nvPr>
            <p:ph idx="1"/>
          </p:nvPr>
        </p:nvSpPr>
        <p:spPr/>
        <p:txBody>
          <a:bodyPr/>
          <a:p>
            <a:pPr algn="just"/>
            <a:r>
              <a:rPr lang="zh-CN" altLang="en-US" sz="2100" u="sng" dirty="0" smtClean="0">
                <a:solidFill>
                  <a:srgbClr val="FF0000"/>
                </a:solidFill>
                <a:sym typeface="+mn-ea"/>
              </a:rPr>
              <a:t>课程</a:t>
            </a:r>
            <a:r>
              <a:rPr lang="zh-CN" altLang="en-US" sz="2100" u="sng" dirty="0">
                <a:solidFill>
                  <a:srgbClr val="FF0000"/>
                </a:solidFill>
                <a:sym typeface="+mn-ea"/>
              </a:rPr>
              <a:t>简介</a:t>
            </a:r>
            <a:r>
              <a:rPr lang="zh-CN" altLang="en-US" sz="2100" dirty="0">
                <a:sym typeface="+mn-ea"/>
              </a:rPr>
              <a:t>：操作系统是一门涉及较多硬件的系统软件课程，在计算机</a:t>
            </a:r>
            <a:r>
              <a:rPr lang="zh-CN" altLang="en-US" sz="2100" dirty="0" smtClean="0">
                <a:sym typeface="+mn-ea"/>
              </a:rPr>
              <a:t>软硬件</a:t>
            </a:r>
            <a:r>
              <a:rPr lang="zh-CN" altLang="en-US" sz="2100" dirty="0">
                <a:sym typeface="+mn-ea"/>
              </a:rPr>
              <a:t>课程的设置上起着承上启下的作用。既涉及硬件资源管理又涉及软件算法，是计算机课程的专业主干课。</a:t>
            </a:r>
            <a:endParaRPr lang="zh-CN" altLang="en-US" sz="2100" dirty="0">
              <a:sym typeface="+mn-ea"/>
            </a:endParaRPr>
          </a:p>
          <a:p>
            <a:pPr algn="just"/>
            <a:r>
              <a:rPr lang="zh-CN" altLang="en-US" sz="2100" u="sng" dirty="0" smtClean="0">
                <a:solidFill>
                  <a:srgbClr val="FF0000"/>
                </a:solidFill>
                <a:sym typeface="+mn-ea"/>
              </a:rPr>
              <a:t>课程</a:t>
            </a:r>
            <a:r>
              <a:rPr lang="zh-CN" altLang="en-US" sz="2100" u="sng" dirty="0">
                <a:solidFill>
                  <a:srgbClr val="FF0000"/>
                </a:solidFill>
                <a:sym typeface="+mn-ea"/>
              </a:rPr>
              <a:t>特点</a:t>
            </a:r>
            <a:r>
              <a:rPr lang="zh-CN" altLang="en-US" sz="2100" dirty="0">
                <a:sym typeface="+mn-ea"/>
              </a:rPr>
              <a:t>：其特点是概念多、较抽象和涉及面广，整体实现思想和技术又比较难于理解。</a:t>
            </a:r>
            <a:endParaRPr lang="zh-CN" altLang="en-US" sz="2100" dirty="0">
              <a:latin typeface="+mn-lt"/>
              <a:ea typeface="+mn-ea"/>
            </a:endParaRPr>
          </a:p>
          <a:p>
            <a:pPr algn="just"/>
            <a:r>
              <a:rPr lang="zh-CN" altLang="en-US" sz="2100" u="sng" dirty="0" smtClean="0">
                <a:solidFill>
                  <a:srgbClr val="FF0000"/>
                </a:solidFill>
                <a:sym typeface="+mn-ea"/>
              </a:rPr>
              <a:t>学习方法</a:t>
            </a:r>
            <a:r>
              <a:rPr lang="en-US" altLang="zh-CN" sz="2100" dirty="0">
                <a:sym typeface="+mn-ea"/>
              </a:rPr>
              <a:t>:</a:t>
            </a:r>
            <a:r>
              <a:rPr lang="zh-CN" altLang="en-US" sz="2100" dirty="0">
                <a:sym typeface="+mn-ea"/>
              </a:rPr>
              <a:t>牢记概念   理解功能  联系实际  前后贯通</a:t>
            </a:r>
            <a:endParaRPr lang="zh-CN" altLang="en-US" sz="2100" dirty="0">
              <a:latin typeface="+mn-lt"/>
              <a:ea typeface="+mn-ea"/>
            </a:endParaRPr>
          </a:p>
          <a:p>
            <a:pPr algn="just"/>
            <a:r>
              <a:rPr lang="zh-CN" altLang="en-US" sz="2100" u="sng" dirty="0" smtClean="0">
                <a:solidFill>
                  <a:srgbClr val="FF0000"/>
                </a:solidFill>
                <a:sym typeface="+mn-ea"/>
              </a:rPr>
              <a:t>主要</a:t>
            </a:r>
            <a:r>
              <a:rPr lang="zh-CN" altLang="en-US" sz="2100" u="sng" dirty="0">
                <a:solidFill>
                  <a:srgbClr val="FF0000"/>
                </a:solidFill>
                <a:sym typeface="+mn-ea"/>
              </a:rPr>
              <a:t>知识</a:t>
            </a:r>
            <a:r>
              <a:rPr lang="en-US" altLang="zh-CN" sz="2100" dirty="0">
                <a:sym typeface="+mn-ea"/>
              </a:rPr>
              <a:t>:</a:t>
            </a:r>
            <a:r>
              <a:rPr lang="zh-CN" altLang="en-US" sz="2100" dirty="0">
                <a:sym typeface="+mn-ea"/>
              </a:rPr>
              <a:t>操作系统的四大管理</a:t>
            </a:r>
            <a:r>
              <a:rPr lang="zh-CN" altLang="en-US" sz="2100" dirty="0" smtClean="0">
                <a:sym typeface="+mn-ea"/>
              </a:rPr>
              <a:t>功能</a:t>
            </a:r>
            <a:endParaRPr lang="en-US" altLang="zh-CN" sz="2100" dirty="0" smtClean="0">
              <a:latin typeface="+mn-lt"/>
              <a:ea typeface="+mn-ea"/>
            </a:endParaRPr>
          </a:p>
          <a:p>
            <a:pPr algn="just"/>
            <a:endParaRPr lang="zh-CN" altLang="en-US" sz="2100" dirty="0">
              <a:latin typeface="+mn-lt"/>
              <a:ea typeface="+mn-ea"/>
            </a:endParaRPr>
          </a:p>
          <a:p>
            <a:pPr algn="just"/>
            <a:endParaRPr lang="zh-CN" altLang="en-US" sz="2100" dirty="0">
              <a:latin typeface="+mn-lt"/>
              <a:ea typeface="+mn-ea"/>
            </a:endParaRPr>
          </a:p>
        </p:txBody>
      </p:sp>
      <p:sp>
        <p:nvSpPr>
          <p:cNvPr id="4" name="文本框 3"/>
          <p:cNvSpPr txBox="1"/>
          <p:nvPr/>
        </p:nvSpPr>
        <p:spPr>
          <a:xfrm>
            <a:off x="3028680" y="4515640"/>
            <a:ext cx="3590290" cy="414020"/>
          </a:xfrm>
          <a:prstGeom prst="rect">
            <a:avLst/>
          </a:prstGeom>
          <a:noFill/>
        </p:spPr>
        <p:txBody>
          <a:bodyPr wrap="none" rtlCol="0" anchor="t">
            <a:spAutoFit/>
          </a:bodyPr>
          <a:p>
            <a:r>
              <a:rPr lang="en-US" altLang="zh-CN" dirty="0" smtClean="0">
                <a:solidFill>
                  <a:srgbClr val="FF0000"/>
                </a:solidFill>
                <a:latin typeface="+mn-lt"/>
                <a:ea typeface="+mn-ea"/>
                <a:sym typeface="+mn-ea"/>
              </a:rPr>
              <a:t>OS </a:t>
            </a:r>
            <a:r>
              <a:rPr lang="zh-CN" altLang="en-US" dirty="0">
                <a:solidFill>
                  <a:srgbClr val="FF0000"/>
                </a:solidFill>
                <a:latin typeface="+mn-lt"/>
                <a:ea typeface="+mn-ea"/>
                <a:sym typeface="+mn-ea"/>
              </a:rPr>
              <a:t>是什么，做什么，如何做</a:t>
            </a:r>
            <a:endParaRPr lang="zh-CN" altLang="en-US" dirty="0">
              <a:solidFill>
                <a:srgbClr val="FF0000"/>
              </a:solidFill>
              <a:latin typeface="+mn-lt"/>
              <a:ea typeface="+mn-ea"/>
              <a:sym typeface="+mn-ea"/>
            </a:endParaRPr>
          </a:p>
        </p:txBody>
      </p:sp>
      <p:sp>
        <p:nvSpPr>
          <p:cNvPr id="5" name="灯片编号占位符 4"/>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有OS</a:t>
            </a:r>
            <a:endParaRPr lang="zh-CN" altLang="en-US"/>
          </a:p>
        </p:txBody>
      </p:sp>
      <p:sp>
        <p:nvSpPr>
          <p:cNvPr id="3" name="内容占位符 2"/>
          <p:cNvSpPr>
            <a:spLocks noGrp="1"/>
          </p:cNvSpPr>
          <p:nvPr>
            <p:ph idx="1"/>
          </p:nvPr>
        </p:nvSpPr>
        <p:spPr/>
        <p:txBody>
          <a:bodyPr/>
          <a:p>
            <a:r>
              <a:rPr lang="zh-CN" altLang="en-US"/>
              <a:t>批处理系统 （Batch Processing System)</a:t>
            </a:r>
            <a:endParaRPr lang="zh-CN" altLang="en-US"/>
          </a:p>
          <a:p>
            <a:r>
              <a:rPr lang="zh-CN" altLang="en-US"/>
              <a:t>分时系统     (Time-Sharing System)</a:t>
            </a:r>
            <a:endParaRPr lang="zh-CN" altLang="en-US"/>
          </a:p>
          <a:p>
            <a:r>
              <a:rPr lang="zh-CN" altLang="en-US"/>
              <a:t>实时系统    (Real-Time System)</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批处理系统</a:t>
            </a:r>
            <a:endParaRPr lang="zh-CN" altLang="en-US"/>
          </a:p>
        </p:txBody>
      </p:sp>
      <p:sp>
        <p:nvSpPr>
          <p:cNvPr id="3" name="内容占位符 2"/>
          <p:cNvSpPr>
            <a:spLocks noGrp="1"/>
          </p:cNvSpPr>
          <p:nvPr>
            <p:ph idx="1"/>
          </p:nvPr>
        </p:nvSpPr>
        <p:spPr/>
        <p:txBody>
          <a:bodyPr/>
          <a:p>
            <a:r>
              <a:rPr lang="zh-CN" altLang="en-US"/>
              <a:t>用户使用系统提供的作业控制语言（JCL）来描述自己对作业运行的控制意图，并将这些控制信息连同作业一起提交给计算机。</a:t>
            </a:r>
            <a:endParaRPr lang="zh-CN" altLang="en-US"/>
          </a:p>
          <a:p>
            <a:r>
              <a:rPr lang="zh-CN" altLang="en-US"/>
              <a:t>由OS去控制、调度各作业的运行并输出结果。</a:t>
            </a:r>
            <a:endParaRPr lang="zh-CN" altLang="en-US"/>
          </a:p>
          <a:p>
            <a:r>
              <a:rPr lang="zh-CN" altLang="en-US"/>
              <a:t>由于作业进入系统后用户不再干预，从而提高了效率。</a:t>
            </a:r>
            <a:endParaRPr lang="zh-CN" altLang="en-US"/>
          </a:p>
          <a:p>
            <a:endParaRPr lang="zh-CN" altLang="en-US"/>
          </a:p>
          <a:p>
            <a:r>
              <a:rPr lang="zh-CN" altLang="en-US">
                <a:solidFill>
                  <a:srgbClr val="0000FF"/>
                </a:solidFill>
                <a:latin typeface="楷体" panose="02010609060101010101" pitchFamily="49" charset="-122"/>
                <a:ea typeface="楷体" panose="02010609060101010101" pitchFamily="49" charset="-122"/>
              </a:rPr>
              <a:t>提高系统资源的使用效率；提高作业吞吐量</a:t>
            </a:r>
            <a:endParaRPr lang="zh-CN" altLang="en-US">
              <a:solidFill>
                <a:srgbClr val="0000FF"/>
              </a:solidFill>
              <a:latin typeface="楷体" panose="02010609060101010101" pitchFamily="49" charset="-122"/>
              <a:ea typeface="楷体" panose="02010609060101010101" pitchFamily="49" charset="-122"/>
            </a:endParaRPr>
          </a:p>
        </p:txBody>
      </p:sp>
      <p:sp>
        <p:nvSpPr>
          <p:cNvPr id="4" name="文本框 3"/>
          <p:cNvSpPr txBox="1"/>
          <p:nvPr/>
        </p:nvSpPr>
        <p:spPr>
          <a:xfrm>
            <a:off x="1828300" y="3804260"/>
            <a:ext cx="1350881" cy="368300"/>
          </a:xfrm>
          <a:prstGeom prst="rect">
            <a:avLst/>
          </a:prstGeom>
          <a:noFill/>
        </p:spPr>
        <p:txBody>
          <a:bodyPr wrap="square" rtlCol="0" anchor="t">
            <a:spAutoFit/>
          </a:bodyPr>
          <a:p>
            <a:r>
              <a:rPr lang="zh-CN" altLang="en-US" sz="1800" dirty="0" smtClean="0">
                <a:solidFill>
                  <a:srgbClr val="FF3300"/>
                </a:solidFill>
                <a:latin typeface="Tahoma" panose="020B0604030504040204" pitchFamily="34" charset="0"/>
                <a:ea typeface="楷体" panose="02010609060101010101" pitchFamily="49" charset="-122"/>
                <a:sym typeface="+mn-ea"/>
              </a:rPr>
              <a:t>设计目标</a:t>
            </a:r>
            <a:r>
              <a:rPr lang="zh-CN" altLang="en-US" sz="1800" dirty="0" smtClean="0">
                <a:solidFill>
                  <a:srgbClr val="003366"/>
                </a:solidFill>
                <a:latin typeface="Tahoma" panose="020B0604030504040204" pitchFamily="34" charset="0"/>
                <a:ea typeface="楷体" panose="02010609060101010101" pitchFamily="49" charset="-122"/>
                <a:sym typeface="+mn-ea"/>
              </a:rPr>
              <a:t>：</a:t>
            </a:r>
            <a:endParaRPr lang="zh-CN" altLang="en-US" sz="1800" dirty="0" smtClean="0">
              <a:solidFill>
                <a:srgbClr val="003366"/>
              </a:solidFill>
              <a:latin typeface="Tahoma" panose="020B0604030504040204" pitchFamily="34" charset="0"/>
              <a:ea typeface="楷体" panose="02010609060101010101" pitchFamily="49" charset="-122"/>
              <a:sym typeface="+mn-ea"/>
            </a:endParaRPr>
          </a:p>
        </p:txBody>
      </p:sp>
      <p:sp>
        <p:nvSpPr>
          <p:cNvPr id="5" name="文本框 4"/>
          <p:cNvSpPr txBox="1"/>
          <p:nvPr/>
        </p:nvSpPr>
        <p:spPr>
          <a:xfrm>
            <a:off x="1828320" y="4287000"/>
            <a:ext cx="4183380" cy="414020"/>
          </a:xfrm>
          <a:prstGeom prst="rect">
            <a:avLst/>
          </a:prstGeom>
          <a:noFill/>
        </p:spPr>
        <p:txBody>
          <a:bodyPr wrap="none" rtlCol="0" anchor="t">
            <a:spAutoFit/>
          </a:bodyPr>
          <a:p>
            <a:r>
              <a:rPr lang="zh-CN" altLang="en-US" b="0" dirty="0" smtClean="0">
                <a:solidFill>
                  <a:srgbClr val="FF3300"/>
                </a:solidFill>
                <a:latin typeface="Tahoma" panose="020B0604030504040204" pitchFamily="34" charset="0"/>
                <a:ea typeface="楷体" panose="02010609060101010101" pitchFamily="49" charset="-122"/>
                <a:sym typeface="+mn-ea"/>
              </a:rPr>
              <a:t>单道批处理系统；多道批处理系统</a:t>
            </a:r>
            <a:endParaRPr lang="zh-CN" altLang="en-US" b="0" dirty="0" smtClean="0">
              <a:solidFill>
                <a:srgbClr val="FF3300"/>
              </a:solidFill>
              <a:latin typeface="Tahoma" panose="020B0604030504040204" pitchFamily="34" charset="0"/>
              <a:ea typeface="楷体" panose="02010609060101010101" pitchFamily="49" charset="-122"/>
              <a:sym typeface="+mn-ea"/>
            </a:endParaRPr>
          </a:p>
        </p:txBody>
      </p:sp>
      <p:sp>
        <p:nvSpPr>
          <p:cNvPr id="6" name="TextBox 3"/>
          <p:cNvSpPr txBox="1"/>
          <p:nvPr/>
        </p:nvSpPr>
        <p:spPr>
          <a:xfrm>
            <a:off x="6286816" y="4172804"/>
            <a:ext cx="1500460" cy="820420"/>
          </a:xfrm>
          <a:prstGeom prst="rect">
            <a:avLst/>
          </a:prstGeom>
          <a:noFill/>
          <a:ln>
            <a:solidFill>
              <a:schemeClr val="accent1"/>
            </a:solidFill>
          </a:ln>
        </p:spPr>
        <p:txBody>
          <a:bodyPr wrap="square" rtlCol="0">
            <a:spAutoFit/>
          </a:bodyPr>
          <a:p>
            <a:r>
              <a:rPr lang="en-US" altLang="zh-CN" sz="1575" dirty="0" smtClean="0">
                <a:solidFill>
                  <a:schemeClr val="tx1"/>
                </a:solidFill>
              </a:rPr>
              <a:t>1</a:t>
            </a:r>
            <a:r>
              <a:rPr lang="zh-CN" altLang="en-US" sz="1575" dirty="0" smtClean="0">
                <a:solidFill>
                  <a:schemeClr val="tx1"/>
                </a:solidFill>
              </a:rPr>
              <a:t>、语文</a:t>
            </a:r>
            <a:r>
              <a:rPr lang="en-US" altLang="zh-CN" sz="1575" dirty="0" smtClean="0">
                <a:solidFill>
                  <a:schemeClr val="tx1"/>
                </a:solidFill>
              </a:rPr>
              <a:t>P34</a:t>
            </a:r>
            <a:endParaRPr lang="en-US" altLang="zh-CN" sz="1575" dirty="0" smtClean="0">
              <a:solidFill>
                <a:schemeClr val="tx1"/>
              </a:solidFill>
            </a:endParaRPr>
          </a:p>
          <a:p>
            <a:r>
              <a:rPr lang="en-US" altLang="zh-CN" sz="1575" dirty="0" smtClean="0">
                <a:solidFill>
                  <a:schemeClr val="tx1"/>
                </a:solidFill>
              </a:rPr>
              <a:t>2</a:t>
            </a:r>
            <a:r>
              <a:rPr lang="zh-CN" altLang="en-US" sz="1575" dirty="0" smtClean="0">
                <a:solidFill>
                  <a:schemeClr val="tx1"/>
                </a:solidFill>
              </a:rPr>
              <a:t>、数学</a:t>
            </a:r>
            <a:r>
              <a:rPr lang="en-US" altLang="zh-CN" sz="1575" dirty="0" smtClean="0">
                <a:solidFill>
                  <a:schemeClr val="tx1"/>
                </a:solidFill>
              </a:rPr>
              <a:t>P25</a:t>
            </a:r>
            <a:endParaRPr lang="en-US" altLang="zh-CN" sz="1575" dirty="0" smtClean="0">
              <a:solidFill>
                <a:schemeClr val="tx1"/>
              </a:solidFill>
            </a:endParaRPr>
          </a:p>
          <a:p>
            <a:r>
              <a:rPr lang="en-US" altLang="zh-CN" sz="1575" dirty="0" smtClean="0">
                <a:solidFill>
                  <a:schemeClr val="tx1"/>
                </a:solidFill>
              </a:rPr>
              <a:t>3</a:t>
            </a:r>
            <a:r>
              <a:rPr lang="zh-CN" altLang="en-US" sz="1575" dirty="0" smtClean="0">
                <a:solidFill>
                  <a:schemeClr val="tx1"/>
                </a:solidFill>
              </a:rPr>
              <a:t>、英语</a:t>
            </a:r>
            <a:r>
              <a:rPr lang="en-US" altLang="zh-CN" sz="1575" dirty="0" smtClean="0">
                <a:solidFill>
                  <a:schemeClr val="tx1"/>
                </a:solidFill>
              </a:rPr>
              <a:t>P36</a:t>
            </a:r>
            <a:endParaRPr lang="en-US" altLang="zh-CN" sz="1575" dirty="0" smtClean="0">
              <a:solidFill>
                <a:schemeClr val="tx1"/>
              </a:solidFill>
            </a:endParaRPr>
          </a:p>
        </p:txBody>
      </p:sp>
      <p:sp>
        <p:nvSpPr>
          <p:cNvPr id="7" name="灯片编号占位符 6"/>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单道批处理系统</a:t>
            </a:r>
            <a:endParaRPr lang="zh-CN" altLang="en-US"/>
          </a:p>
        </p:txBody>
      </p:sp>
      <p:sp>
        <p:nvSpPr>
          <p:cNvPr id="3" name="内容占位符 2"/>
          <p:cNvSpPr>
            <a:spLocks noGrp="1"/>
          </p:cNvSpPr>
          <p:nvPr>
            <p:ph idx="1"/>
          </p:nvPr>
        </p:nvSpPr>
        <p:spPr/>
        <p:txBody>
          <a:bodyPr/>
          <a:p>
            <a:r>
              <a:rPr lang="zh-CN" altLang="en-US"/>
              <a:t>为实现对作业的连续处理，需要先把一批作业以脱机方式输入到磁带上，并在系统中配上监督程序(Monitor)，在它的控制下，使这批作业能一个接一个地连续处理。</a:t>
            </a:r>
            <a:endParaRPr lang="zh-CN" altLang="en-US"/>
          </a:p>
        </p:txBody>
      </p:sp>
      <p:pic>
        <p:nvPicPr>
          <p:cNvPr id="4" name="Picture 4" descr="1-4"/>
          <p:cNvPicPr>
            <a:picLocks noChangeAspect="1" noChangeArrowheads="1"/>
          </p:cNvPicPr>
          <p:nvPr>
            <p:custDataLst>
              <p:tags r:id="rId1"/>
            </p:custDataLst>
          </p:nvPr>
        </p:nvPicPr>
        <p:blipFill>
          <a:blip r:embed="rId2"/>
          <a:srcRect/>
          <a:stretch>
            <a:fillRect/>
          </a:stretch>
        </p:blipFill>
        <p:spPr bwMode="auto">
          <a:xfrm>
            <a:off x="5791230" y="2377678"/>
            <a:ext cx="3085687" cy="2423584"/>
          </a:xfrm>
          <a:prstGeom prst="rect">
            <a:avLst/>
          </a:prstGeom>
          <a:noFill/>
        </p:spPr>
      </p:pic>
      <p:pic>
        <p:nvPicPr>
          <p:cNvPr id="5" name="图片 4"/>
          <p:cNvPicPr>
            <a:picLocks noChangeAspect="1"/>
          </p:cNvPicPr>
          <p:nvPr/>
        </p:nvPicPr>
        <p:blipFill>
          <a:blip r:embed="rId3"/>
          <a:stretch>
            <a:fillRect/>
          </a:stretch>
        </p:blipFill>
        <p:spPr>
          <a:xfrm>
            <a:off x="685800" y="2342515"/>
            <a:ext cx="983615" cy="983615"/>
          </a:xfrm>
          <a:prstGeom prst="rect">
            <a:avLst/>
          </a:prstGeom>
        </p:spPr>
      </p:pic>
      <p:pic>
        <p:nvPicPr>
          <p:cNvPr id="6" name="图片 5"/>
          <p:cNvPicPr>
            <a:picLocks noChangeAspect="1"/>
          </p:cNvPicPr>
          <p:nvPr/>
        </p:nvPicPr>
        <p:blipFill>
          <a:blip r:embed="rId4"/>
          <a:stretch>
            <a:fillRect/>
          </a:stretch>
        </p:blipFill>
        <p:spPr>
          <a:xfrm>
            <a:off x="2362200" y="2377440"/>
            <a:ext cx="983615" cy="983615"/>
          </a:xfrm>
          <a:prstGeom prst="rect">
            <a:avLst/>
          </a:prstGeom>
        </p:spPr>
      </p:pic>
      <p:pic>
        <p:nvPicPr>
          <p:cNvPr id="7" name="图片 6"/>
          <p:cNvPicPr>
            <a:picLocks noChangeAspect="1"/>
          </p:cNvPicPr>
          <p:nvPr/>
        </p:nvPicPr>
        <p:blipFill>
          <a:blip r:embed="rId3"/>
          <a:stretch>
            <a:fillRect/>
          </a:stretch>
        </p:blipFill>
        <p:spPr>
          <a:xfrm>
            <a:off x="4038600" y="2419985"/>
            <a:ext cx="983615" cy="983615"/>
          </a:xfrm>
          <a:prstGeom prst="rect">
            <a:avLst/>
          </a:prstGeom>
        </p:spPr>
      </p:pic>
      <p:cxnSp>
        <p:nvCxnSpPr>
          <p:cNvPr id="8" name="直接箭头连接符 7"/>
          <p:cNvCxnSpPr/>
          <p:nvPr/>
        </p:nvCxnSpPr>
        <p:spPr>
          <a:xfrm>
            <a:off x="1784350" y="2834005"/>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9" name="直接箭头连接符 8"/>
          <p:cNvCxnSpPr/>
          <p:nvPr/>
        </p:nvCxnSpPr>
        <p:spPr>
          <a:xfrm>
            <a:off x="3345815" y="2868930"/>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sp>
        <p:nvSpPr>
          <p:cNvPr id="10" name="文本框 9"/>
          <p:cNvSpPr txBox="1"/>
          <p:nvPr/>
        </p:nvSpPr>
        <p:spPr>
          <a:xfrm>
            <a:off x="1819910" y="2267585"/>
            <a:ext cx="542290" cy="521970"/>
          </a:xfrm>
          <a:prstGeom prst="rect">
            <a:avLst/>
          </a:prstGeom>
          <a:noFill/>
        </p:spPr>
        <p:txBody>
          <a:bodyPr wrap="square" rtlCol="0">
            <a:spAutoFit/>
          </a:bodyPr>
          <a:p>
            <a:r>
              <a:rPr lang="zh-CN" altLang="en-US" sz="1400">
                <a:solidFill>
                  <a:schemeClr val="tx1"/>
                </a:solidFill>
              </a:rPr>
              <a:t>速度更快</a:t>
            </a:r>
            <a:endParaRPr lang="zh-CN" altLang="en-US" sz="1400">
              <a:solidFill>
                <a:schemeClr val="tx1"/>
              </a:solidFill>
            </a:endParaRPr>
          </a:p>
        </p:txBody>
      </p:sp>
      <p:sp>
        <p:nvSpPr>
          <p:cNvPr id="11" name="文本框 10"/>
          <p:cNvSpPr txBox="1"/>
          <p:nvPr/>
        </p:nvSpPr>
        <p:spPr>
          <a:xfrm>
            <a:off x="3375025" y="2310765"/>
            <a:ext cx="542290" cy="521970"/>
          </a:xfrm>
          <a:prstGeom prst="rect">
            <a:avLst/>
          </a:prstGeom>
          <a:noFill/>
        </p:spPr>
        <p:txBody>
          <a:bodyPr wrap="square" rtlCol="0">
            <a:spAutoFit/>
          </a:bodyPr>
          <a:p>
            <a:r>
              <a:rPr lang="zh-CN" altLang="en-US" sz="1400">
                <a:solidFill>
                  <a:schemeClr val="tx1"/>
                </a:solidFill>
              </a:rPr>
              <a:t>速度更快</a:t>
            </a:r>
            <a:endParaRPr lang="zh-CN" altLang="en-US" sz="1400">
              <a:solidFill>
                <a:schemeClr val="tx1"/>
              </a:solidFill>
            </a:endParaRPr>
          </a:p>
        </p:txBody>
      </p:sp>
      <p:sp>
        <p:nvSpPr>
          <p:cNvPr id="19" name="右箭头 18"/>
          <p:cNvSpPr/>
          <p:nvPr/>
        </p:nvSpPr>
        <p:spPr>
          <a:xfrm>
            <a:off x="609600" y="4909185"/>
            <a:ext cx="4876800" cy="152400"/>
          </a:xfrm>
          <a:prstGeom prst="rightArrow">
            <a:avLst/>
          </a:prstGeom>
          <a:solidFill>
            <a:schemeClr val="tx1"/>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20" name="上箭头 19"/>
          <p:cNvSpPr/>
          <p:nvPr/>
        </p:nvSpPr>
        <p:spPr>
          <a:xfrm>
            <a:off x="573405" y="3499485"/>
            <a:ext cx="152400" cy="1524000"/>
          </a:xfrm>
          <a:prstGeom prst="upArrow">
            <a:avLst/>
          </a:prstGeom>
          <a:solidFill>
            <a:schemeClr val="tx1"/>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23" name="文本框 22"/>
          <p:cNvSpPr txBox="1"/>
          <p:nvPr/>
        </p:nvSpPr>
        <p:spPr>
          <a:xfrm>
            <a:off x="339725" y="3206115"/>
            <a:ext cx="611505" cy="306705"/>
          </a:xfrm>
          <a:prstGeom prst="rect">
            <a:avLst/>
          </a:prstGeom>
          <a:noFill/>
        </p:spPr>
        <p:txBody>
          <a:bodyPr wrap="square" rtlCol="0">
            <a:spAutoFit/>
          </a:bodyPr>
          <a:p>
            <a:r>
              <a:rPr lang="zh-CN" altLang="en-US" sz="1400">
                <a:solidFill>
                  <a:schemeClr val="tx1"/>
                </a:solidFill>
              </a:rPr>
              <a:t>作业</a:t>
            </a:r>
            <a:endParaRPr lang="zh-CN" altLang="en-US" sz="1400">
              <a:solidFill>
                <a:schemeClr val="tx1"/>
              </a:solidFill>
            </a:endParaRPr>
          </a:p>
        </p:txBody>
      </p:sp>
      <p:sp>
        <p:nvSpPr>
          <p:cNvPr id="24" name="文本框 23"/>
          <p:cNvSpPr txBox="1"/>
          <p:nvPr/>
        </p:nvSpPr>
        <p:spPr>
          <a:xfrm>
            <a:off x="5486400" y="4857750"/>
            <a:ext cx="611505" cy="306705"/>
          </a:xfrm>
          <a:prstGeom prst="rect">
            <a:avLst/>
          </a:prstGeom>
          <a:noFill/>
        </p:spPr>
        <p:txBody>
          <a:bodyPr wrap="square" rtlCol="0">
            <a:spAutoFit/>
          </a:bodyPr>
          <a:p>
            <a:r>
              <a:rPr lang="zh-CN" altLang="en-US" sz="1400">
                <a:solidFill>
                  <a:schemeClr val="tx1"/>
                </a:solidFill>
              </a:rPr>
              <a:t>时间</a:t>
            </a:r>
            <a:endParaRPr lang="zh-CN" altLang="en-US" sz="1400">
              <a:solidFill>
                <a:schemeClr val="tx1"/>
              </a:solidFill>
            </a:endParaRPr>
          </a:p>
        </p:txBody>
      </p:sp>
      <p:pic>
        <p:nvPicPr>
          <p:cNvPr id="12" name="图片 11"/>
          <p:cNvPicPr>
            <a:picLocks noChangeAspect="1"/>
          </p:cNvPicPr>
          <p:nvPr/>
        </p:nvPicPr>
        <p:blipFill>
          <a:blip r:embed="rId5"/>
          <a:stretch>
            <a:fillRect/>
          </a:stretch>
        </p:blipFill>
        <p:spPr>
          <a:xfrm>
            <a:off x="689610" y="3714750"/>
            <a:ext cx="1399540" cy="76200"/>
          </a:xfrm>
          <a:prstGeom prst="rect">
            <a:avLst/>
          </a:prstGeom>
        </p:spPr>
      </p:pic>
      <p:pic>
        <p:nvPicPr>
          <p:cNvPr id="13" name="图片 12"/>
          <p:cNvPicPr>
            <a:picLocks noChangeAspect="1"/>
          </p:cNvPicPr>
          <p:nvPr/>
        </p:nvPicPr>
        <p:blipFill>
          <a:blip r:embed="rId5"/>
          <a:stretch>
            <a:fillRect/>
          </a:stretch>
        </p:blipFill>
        <p:spPr>
          <a:xfrm>
            <a:off x="2057400" y="4097020"/>
            <a:ext cx="1399540" cy="76200"/>
          </a:xfrm>
          <a:prstGeom prst="rect">
            <a:avLst/>
          </a:prstGeom>
        </p:spPr>
      </p:pic>
      <p:pic>
        <p:nvPicPr>
          <p:cNvPr id="14" name="图片 13"/>
          <p:cNvPicPr>
            <a:picLocks noChangeAspect="1"/>
          </p:cNvPicPr>
          <p:nvPr/>
        </p:nvPicPr>
        <p:blipFill>
          <a:blip r:embed="rId5"/>
          <a:stretch>
            <a:fillRect/>
          </a:stretch>
        </p:blipFill>
        <p:spPr>
          <a:xfrm>
            <a:off x="3456940" y="4476750"/>
            <a:ext cx="1399540" cy="76200"/>
          </a:xfrm>
          <a:prstGeom prst="rect">
            <a:avLst/>
          </a:prstGeom>
        </p:spPr>
      </p:pic>
      <p:sp>
        <p:nvSpPr>
          <p:cNvPr id="15" name="灯片编号占位符 14"/>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a:sym typeface="+mn-ea"/>
              </a:rPr>
              <a:t>单道批处理系统的缺点</a:t>
            </a:r>
            <a:endParaRPr lang="zh-CN" altLang="en-US"/>
          </a:p>
        </p:txBody>
      </p:sp>
      <p:sp>
        <p:nvSpPr>
          <p:cNvPr id="3" name="内容占位符 2"/>
          <p:cNvSpPr>
            <a:spLocks noGrp="1"/>
          </p:cNvSpPr>
          <p:nvPr>
            <p:ph idx="1"/>
          </p:nvPr>
        </p:nvSpPr>
        <p:spPr/>
        <p:txBody>
          <a:bodyPr/>
          <a:p>
            <a:r>
              <a:rPr lang="zh-CN" altLang="en-US" sz="2100"/>
              <a:t>系统中的</a:t>
            </a:r>
            <a:r>
              <a:rPr lang="zh-CN" altLang="en-US" sz="2100">
                <a:solidFill>
                  <a:srgbClr val="FF0000"/>
                </a:solidFill>
              </a:rPr>
              <a:t>资源得不到充分的利用</a:t>
            </a:r>
            <a:r>
              <a:rPr lang="zh-CN" altLang="en-US" sz="2100"/>
              <a:t>。这是因为在内存中仅有一道程序，每逢该程序在运行中发出I/O请求后，CPU便处于</a:t>
            </a:r>
            <a:r>
              <a:rPr lang="zh-CN" altLang="en-US" sz="2100">
                <a:solidFill>
                  <a:srgbClr val="FF0000"/>
                </a:solidFill>
              </a:rPr>
              <a:t>等待状态</a:t>
            </a:r>
            <a:r>
              <a:rPr lang="zh-CN" altLang="en-US" sz="2100"/>
              <a:t>，必须在其I/O完成后才继续运行。又因I/O设备的低速性，更使CPU的利用率显著降低。</a:t>
            </a:r>
            <a:r>
              <a:rPr lang="zh-CN" altLang="en-US" sz="2100"/>
              <a:t>下图示出了单道程序的运行情况，从图可以看出：在t2～t3、t6～t7时间间隔内CPU空闲。</a:t>
            </a:r>
            <a:endParaRPr lang="zh-CN" altLang="en-US" sz="2100"/>
          </a:p>
        </p:txBody>
      </p:sp>
      <p:pic>
        <p:nvPicPr>
          <p:cNvPr id="726020" name="图片 726019" descr="1-5"/>
          <p:cNvPicPr>
            <a:picLocks noChangeAspect="1"/>
          </p:cNvPicPr>
          <p:nvPr/>
        </p:nvPicPr>
        <p:blipFill>
          <a:blip r:embed="rId1"/>
          <a:stretch>
            <a:fillRect/>
          </a:stretch>
        </p:blipFill>
        <p:spPr>
          <a:xfrm>
            <a:off x="1828320" y="3543682"/>
            <a:ext cx="5671939" cy="1502832"/>
          </a:xfrm>
          <a:prstGeom prst="rect">
            <a:avLst/>
          </a:prstGeom>
          <a:noFill/>
          <a:ln w="9525">
            <a:noFill/>
          </a:ln>
        </p:spPr>
      </p:pic>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多道批处理系统</a:t>
            </a:r>
            <a:endParaRPr lang="zh-CN" altLang="en-US"/>
          </a:p>
        </p:txBody>
      </p:sp>
      <p:sp>
        <p:nvSpPr>
          <p:cNvPr id="3" name="内容占位符 2"/>
          <p:cNvSpPr>
            <a:spLocks noGrp="1"/>
          </p:cNvSpPr>
          <p:nvPr>
            <p:ph idx="1"/>
          </p:nvPr>
        </p:nvSpPr>
        <p:spPr/>
        <p:txBody>
          <a:bodyPr/>
          <a:p>
            <a:r>
              <a:rPr lang="zh-CN" altLang="en-US" dirty="0">
                <a:latin typeface="黑体" panose="02010609060101010101" charset="-122"/>
                <a:ea typeface="黑体" panose="02010609060101010101" charset="-122"/>
                <a:sym typeface="+mn-ea"/>
              </a:rPr>
              <a:t>多道程序设计的基本概念</a:t>
            </a:r>
            <a:endParaRPr lang="zh-CN" altLang="en-US" dirty="0">
              <a:latin typeface="黑体" panose="02010609060101010101" charset="-122"/>
              <a:ea typeface="黑体" panose="02010609060101010101" charset="-122"/>
              <a:sym typeface="+mn-ea"/>
            </a:endParaRPr>
          </a:p>
          <a:p>
            <a:pPr marL="800100" lvl="1" indent="-342900">
              <a:buFont typeface="Wingdings" panose="05000000000000000000" charset="0"/>
              <a:buChar char="l"/>
            </a:pPr>
            <a:r>
              <a:rPr lang="zh-CN" altLang="en-US" sz="2100">
                <a:solidFill>
                  <a:schemeClr val="tx1"/>
                </a:solidFill>
              </a:rPr>
              <a:t>在多道批处理系统中，用户所提交的作业都先存放在外存上并排成一个队列，称为“</a:t>
            </a:r>
            <a:r>
              <a:rPr lang="zh-CN" altLang="en-US" sz="2100">
                <a:solidFill>
                  <a:srgbClr val="FF0000"/>
                </a:solidFill>
              </a:rPr>
              <a:t>后备队列</a:t>
            </a:r>
            <a:r>
              <a:rPr lang="zh-CN" altLang="en-US" sz="2100">
                <a:solidFill>
                  <a:schemeClr val="tx1"/>
                </a:solidFill>
              </a:rPr>
              <a:t>”；然后，由作业调度程序</a:t>
            </a:r>
            <a:r>
              <a:rPr lang="zh-CN" altLang="en-US" sz="2100">
                <a:solidFill>
                  <a:srgbClr val="FF0000"/>
                </a:solidFill>
              </a:rPr>
              <a:t>按一定的算法</a:t>
            </a:r>
            <a:r>
              <a:rPr lang="zh-CN" altLang="en-US" sz="2100">
                <a:solidFill>
                  <a:schemeClr val="tx1"/>
                </a:solidFill>
              </a:rPr>
              <a:t>从后备队列中选择若干个作业调入</a:t>
            </a:r>
            <a:r>
              <a:rPr lang="zh-CN" altLang="en-US" sz="2100">
                <a:solidFill>
                  <a:srgbClr val="FF0000"/>
                </a:solidFill>
              </a:rPr>
              <a:t>内存</a:t>
            </a:r>
            <a:r>
              <a:rPr lang="zh-CN" altLang="en-US" sz="2100">
                <a:solidFill>
                  <a:schemeClr val="tx1"/>
                </a:solidFill>
              </a:rPr>
              <a:t>，使它们共享CPU和系统中的各种资源</a:t>
            </a:r>
            <a:endParaRPr lang="zh-CN" altLang="en-US" sz="2100">
              <a:solidFill>
                <a:schemeClr val="tx1"/>
              </a:solidFill>
            </a:endParaRPr>
          </a:p>
          <a:p>
            <a:pPr marL="800100" lvl="1" indent="-342900">
              <a:buFont typeface="Wingdings" panose="05000000000000000000" charset="0"/>
              <a:buChar char="l"/>
            </a:pPr>
            <a:endParaRPr lang="zh-CN" altLang="en-US" sz="2100">
              <a:solidFill>
                <a:schemeClr val="tx1"/>
              </a:solidFill>
            </a:endParaRPr>
          </a:p>
          <a:p>
            <a:pPr marL="342900" lvl="0" indent="-342900">
              <a:buFont typeface="Wingdings" panose="05000000000000000000" charset="0"/>
              <a:buChar char="l"/>
            </a:pPr>
            <a:r>
              <a:rPr lang="zh-CN" altLang="en-US" dirty="0" smtClean="0">
                <a:latin typeface="黑体" panose="02010609060101010101" charset="-122"/>
                <a:ea typeface="黑体" panose="02010609060101010101" charset="-122"/>
                <a:cs typeface="黑体" panose="02010609060101010101" charset="-122"/>
                <a:sym typeface="+mn-ea"/>
              </a:rPr>
              <a:t>在</a:t>
            </a:r>
            <a:r>
              <a:rPr lang="en-US" altLang="zh-CN" dirty="0" smtClean="0">
                <a:latin typeface="黑体" panose="02010609060101010101" charset="-122"/>
                <a:ea typeface="黑体" panose="02010609060101010101" charset="-122"/>
                <a:cs typeface="黑体" panose="02010609060101010101" charset="-122"/>
                <a:sym typeface="+mn-ea"/>
              </a:rPr>
              <a:t>20</a:t>
            </a:r>
            <a:r>
              <a:rPr lang="zh-CN" altLang="en-US" dirty="0" smtClean="0">
                <a:latin typeface="黑体" panose="02010609060101010101" charset="-122"/>
                <a:ea typeface="黑体" panose="02010609060101010101" charset="-122"/>
                <a:cs typeface="黑体" panose="02010609060101010101" charset="-122"/>
                <a:sym typeface="+mn-ea"/>
              </a:rPr>
              <a:t>世纪</a:t>
            </a:r>
            <a:r>
              <a:rPr lang="en-US" altLang="zh-CN" dirty="0" smtClean="0">
                <a:latin typeface="黑体" panose="02010609060101010101" charset="-122"/>
                <a:ea typeface="黑体" panose="02010609060101010101" charset="-122"/>
                <a:cs typeface="黑体" panose="02010609060101010101" charset="-122"/>
                <a:sym typeface="+mn-ea"/>
              </a:rPr>
              <a:t>60</a:t>
            </a:r>
            <a:r>
              <a:rPr lang="zh-CN" altLang="en-US" dirty="0" smtClean="0">
                <a:latin typeface="黑体" panose="02010609060101010101" charset="-122"/>
                <a:ea typeface="黑体" panose="02010609060101010101" charset="-122"/>
                <a:cs typeface="黑体" panose="02010609060101010101" charset="-122"/>
                <a:sym typeface="+mn-ea"/>
              </a:rPr>
              <a:t>年代中期引入了多道程序设计技术，由此形成了</a:t>
            </a:r>
            <a:r>
              <a:rPr lang="zh-CN" altLang="en-US" dirty="0" smtClean="0">
                <a:solidFill>
                  <a:srgbClr val="FF0000"/>
                </a:solidFill>
                <a:latin typeface="黑体" panose="02010609060101010101" charset="-122"/>
                <a:ea typeface="黑体" panose="02010609060101010101" charset="-122"/>
                <a:cs typeface="黑体" panose="02010609060101010101" charset="-122"/>
                <a:sym typeface="+mn-ea"/>
              </a:rPr>
              <a:t>多道批处理系统</a:t>
            </a:r>
            <a:endParaRPr lang="zh-CN" altLang="en-US" dirty="0" smtClean="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多道批处理系统</a:t>
            </a:r>
            <a:endParaRPr lang="zh-CN" altLang="en-US"/>
          </a:p>
        </p:txBody>
      </p:sp>
      <p:pic>
        <p:nvPicPr>
          <p:cNvPr id="5" name="图片 4"/>
          <p:cNvPicPr>
            <a:picLocks noChangeAspect="1"/>
          </p:cNvPicPr>
          <p:nvPr/>
        </p:nvPicPr>
        <p:blipFill>
          <a:blip r:embed="rId1"/>
          <a:stretch>
            <a:fillRect/>
          </a:stretch>
        </p:blipFill>
        <p:spPr>
          <a:xfrm>
            <a:off x="1143000" y="1199515"/>
            <a:ext cx="983615" cy="983615"/>
          </a:xfrm>
          <a:prstGeom prst="rect">
            <a:avLst/>
          </a:prstGeom>
        </p:spPr>
      </p:pic>
      <p:pic>
        <p:nvPicPr>
          <p:cNvPr id="6" name="图片 5"/>
          <p:cNvPicPr>
            <a:picLocks noChangeAspect="1"/>
          </p:cNvPicPr>
          <p:nvPr/>
        </p:nvPicPr>
        <p:blipFill>
          <a:blip r:embed="rId2"/>
          <a:stretch>
            <a:fillRect/>
          </a:stretch>
        </p:blipFill>
        <p:spPr>
          <a:xfrm>
            <a:off x="2819400" y="1234440"/>
            <a:ext cx="983615" cy="983615"/>
          </a:xfrm>
          <a:prstGeom prst="rect">
            <a:avLst/>
          </a:prstGeom>
        </p:spPr>
      </p:pic>
      <p:pic>
        <p:nvPicPr>
          <p:cNvPr id="7" name="图片 6"/>
          <p:cNvPicPr>
            <a:picLocks noChangeAspect="1"/>
          </p:cNvPicPr>
          <p:nvPr/>
        </p:nvPicPr>
        <p:blipFill>
          <a:blip r:embed="rId1"/>
          <a:stretch>
            <a:fillRect/>
          </a:stretch>
        </p:blipFill>
        <p:spPr>
          <a:xfrm>
            <a:off x="4495800" y="1276985"/>
            <a:ext cx="983615" cy="983615"/>
          </a:xfrm>
          <a:prstGeom prst="rect">
            <a:avLst/>
          </a:prstGeom>
        </p:spPr>
      </p:pic>
      <p:cxnSp>
        <p:nvCxnSpPr>
          <p:cNvPr id="8" name="直接箭头连接符 7"/>
          <p:cNvCxnSpPr/>
          <p:nvPr/>
        </p:nvCxnSpPr>
        <p:spPr>
          <a:xfrm>
            <a:off x="2241550" y="1691005"/>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9" name="直接箭头连接符 8"/>
          <p:cNvCxnSpPr/>
          <p:nvPr/>
        </p:nvCxnSpPr>
        <p:spPr>
          <a:xfrm>
            <a:off x="3803015" y="1725930"/>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4" name="直接箭头连接符 3"/>
          <p:cNvCxnSpPr/>
          <p:nvPr/>
        </p:nvCxnSpPr>
        <p:spPr>
          <a:xfrm>
            <a:off x="2230120" y="1505585"/>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2" name="直接箭头连接符 11"/>
          <p:cNvCxnSpPr/>
          <p:nvPr/>
        </p:nvCxnSpPr>
        <p:spPr>
          <a:xfrm>
            <a:off x="2226945" y="1886585"/>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3" name="直接箭头连接符 12"/>
          <p:cNvCxnSpPr/>
          <p:nvPr/>
        </p:nvCxnSpPr>
        <p:spPr>
          <a:xfrm>
            <a:off x="3812540" y="1910080"/>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cxnSp>
        <p:nvCxnSpPr>
          <p:cNvPr id="14" name="直接箭头连接符 13"/>
          <p:cNvCxnSpPr/>
          <p:nvPr/>
        </p:nvCxnSpPr>
        <p:spPr>
          <a:xfrm>
            <a:off x="3803015" y="1505585"/>
            <a:ext cx="568325" cy="0"/>
          </a:xfrm>
          <a:prstGeom prst="straightConnector1">
            <a:avLst/>
          </a:prstGeom>
          <a:solidFill>
            <a:schemeClr val="tx1"/>
          </a:solidFill>
          <a:ln w="38100" cap="sq" cmpd="sng" algn="ctr">
            <a:solidFill>
              <a:srgbClr val="00B0F0"/>
            </a:solidFill>
            <a:prstDash val="solid"/>
            <a:round/>
            <a:headEnd type="none" w="med" len="med"/>
            <a:tailEnd type="arrow" w="med" len="med"/>
          </a:ln>
        </p:spPr>
      </p:cxnSp>
      <p:sp>
        <p:nvSpPr>
          <p:cNvPr id="15" name="圆角矩形标注 14"/>
          <p:cNvSpPr/>
          <p:nvPr/>
        </p:nvSpPr>
        <p:spPr>
          <a:xfrm>
            <a:off x="990600" y="2183130"/>
            <a:ext cx="1520190" cy="589280"/>
          </a:xfrm>
          <a:prstGeom prst="wedgeRoundRectCallout">
            <a:avLst>
              <a:gd name="adj1" fmla="val 41269"/>
              <a:gd name="adj2" fmla="val -80172"/>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每次往内存中读 入多道程序</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6" name="圆角矩形标注 15"/>
          <p:cNvSpPr/>
          <p:nvPr/>
        </p:nvSpPr>
        <p:spPr>
          <a:xfrm>
            <a:off x="3886200" y="395605"/>
            <a:ext cx="1826895" cy="803910"/>
          </a:xfrm>
          <a:prstGeom prst="wedgeRoundRectCallout">
            <a:avLst>
              <a:gd name="adj1" fmla="val -71028"/>
              <a:gd name="adj2" fmla="val 55529"/>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操作系统正式诞生，用于支持多道程序并发运行</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17" name="图片 16"/>
          <p:cNvPicPr>
            <a:picLocks noChangeAspect="1"/>
          </p:cNvPicPr>
          <p:nvPr/>
        </p:nvPicPr>
        <p:blipFill>
          <a:blip r:embed="rId3"/>
          <a:stretch>
            <a:fillRect/>
          </a:stretch>
        </p:blipFill>
        <p:spPr>
          <a:xfrm>
            <a:off x="685800" y="2905760"/>
            <a:ext cx="3723005" cy="2111375"/>
          </a:xfrm>
          <a:prstGeom prst="rect">
            <a:avLst/>
          </a:prstGeom>
        </p:spPr>
      </p:pic>
      <p:sp>
        <p:nvSpPr>
          <p:cNvPr id="18" name="文本框 17"/>
          <p:cNvSpPr txBox="1"/>
          <p:nvPr/>
        </p:nvSpPr>
        <p:spPr>
          <a:xfrm>
            <a:off x="5867400" y="1200785"/>
            <a:ext cx="3260090" cy="3692525"/>
          </a:xfrm>
          <a:prstGeom prst="rect">
            <a:avLst/>
          </a:prstGeom>
          <a:noFill/>
        </p:spPr>
        <p:txBody>
          <a:bodyPr wrap="square" rtlCol="0" anchor="t">
            <a:spAutoFit/>
          </a:bodyPr>
          <a:p>
            <a:r>
              <a:rPr lang="zh-CN" altLang="en-US" sz="1800" b="0">
                <a:solidFill>
                  <a:schemeClr val="tx1"/>
                </a:solidFill>
                <a:latin typeface="黑体" panose="02010609060101010101" charset="-122"/>
                <a:ea typeface="黑体" panose="02010609060101010101" charset="-122"/>
                <a:cs typeface="黑体" panose="02010609060101010101" charset="-122"/>
              </a:rPr>
              <a:t>主要优点：多道程序</a:t>
            </a:r>
            <a:r>
              <a:rPr lang="zh-CN" altLang="en-US" sz="1800" b="0">
                <a:solidFill>
                  <a:srgbClr val="FF0000"/>
                </a:solidFill>
                <a:latin typeface="黑体" panose="02010609060101010101" charset="-122"/>
                <a:ea typeface="黑体" panose="02010609060101010101" charset="-122"/>
                <a:cs typeface="黑体" panose="02010609060101010101" charset="-122"/>
              </a:rPr>
              <a:t>并发</a:t>
            </a:r>
            <a:r>
              <a:rPr lang="zh-CN" altLang="en-US" sz="1800" b="0">
                <a:solidFill>
                  <a:schemeClr val="tx1"/>
                </a:solidFill>
                <a:latin typeface="黑体" panose="02010609060101010101" charset="-122"/>
                <a:ea typeface="黑体" panose="02010609060101010101" charset="-122"/>
                <a:cs typeface="黑体" panose="02010609060101010101" charset="-122"/>
              </a:rPr>
              <a:t>执行，</a:t>
            </a:r>
            <a:r>
              <a:rPr lang="zh-CN" altLang="en-US" sz="1800" b="0">
                <a:solidFill>
                  <a:srgbClr val="FF0000"/>
                </a:solidFill>
                <a:latin typeface="黑体" panose="02010609060101010101" charset="-122"/>
                <a:ea typeface="黑体" panose="02010609060101010101" charset="-122"/>
                <a:cs typeface="黑体" panose="02010609060101010101" charset="-122"/>
              </a:rPr>
              <a:t>共享</a:t>
            </a:r>
            <a:r>
              <a:rPr lang="zh-CN" altLang="en-US" sz="1800" b="0">
                <a:solidFill>
                  <a:schemeClr val="tx1"/>
                </a:solidFill>
                <a:latin typeface="黑体" panose="02010609060101010101" charset="-122"/>
                <a:ea typeface="黑体" panose="02010609060101010101" charset="-122"/>
                <a:cs typeface="黑体" panose="02010609060101010101" charset="-122"/>
              </a:rPr>
              <a:t>计算机资源。</a:t>
            </a:r>
            <a:r>
              <a:rPr lang="zh-CN" altLang="en-US" sz="1800" b="0">
                <a:solidFill>
                  <a:srgbClr val="FF0000"/>
                </a:solidFill>
                <a:latin typeface="黑体" panose="02010609060101010101" charset="-122"/>
                <a:ea typeface="黑体" panose="02010609060101010101" charset="-122"/>
                <a:cs typeface="黑体" panose="02010609060101010101" charset="-122"/>
              </a:rPr>
              <a:t>资源利用率</a:t>
            </a:r>
            <a:r>
              <a:rPr lang="zh-CN" altLang="en-US" sz="1800" b="0">
                <a:solidFill>
                  <a:schemeClr val="tx1"/>
                </a:solidFill>
                <a:latin typeface="黑体" panose="02010609060101010101" charset="-122"/>
                <a:ea typeface="黑体" panose="02010609060101010101" charset="-122"/>
                <a:cs typeface="黑体" panose="02010609060101010101" charset="-122"/>
              </a:rPr>
              <a:t>大幅提升，CPU和其他资源更能保持“忙碌”状态，</a:t>
            </a:r>
            <a:r>
              <a:rPr lang="zh-CN" altLang="en-US" sz="1800" b="0">
                <a:solidFill>
                  <a:srgbClr val="FF0000"/>
                </a:solidFill>
                <a:latin typeface="黑体" panose="02010609060101010101" charset="-122"/>
                <a:ea typeface="黑体" panose="02010609060101010101" charset="-122"/>
                <a:cs typeface="黑体" panose="02010609060101010101" charset="-122"/>
              </a:rPr>
              <a:t>系统吞吐量增大</a:t>
            </a:r>
            <a:r>
              <a:rPr lang="zh-CN" altLang="en-US" sz="1800" b="0">
                <a:solidFill>
                  <a:schemeClr val="tx1"/>
                </a:solidFill>
                <a:latin typeface="黑体" panose="02010609060101010101" charset="-122"/>
                <a:ea typeface="黑体" panose="02010609060101010101" charset="-122"/>
                <a:cs typeface="黑体" panose="02010609060101010101" charset="-122"/>
              </a:rPr>
              <a:t>。 </a:t>
            </a:r>
            <a:endParaRPr lang="zh-CN" altLang="en-US" sz="1800" b="0">
              <a:solidFill>
                <a:schemeClr val="tx1"/>
              </a:solidFill>
              <a:latin typeface="黑体" panose="02010609060101010101" charset="-122"/>
              <a:ea typeface="黑体" panose="02010609060101010101" charset="-122"/>
              <a:cs typeface="黑体" panose="02010609060101010101" charset="-122"/>
            </a:endParaRPr>
          </a:p>
          <a:p>
            <a:endParaRPr lang="zh-CN" altLang="en-US" sz="1800" b="0">
              <a:solidFill>
                <a:schemeClr val="tx1"/>
              </a:solidFill>
              <a:latin typeface="黑体" panose="02010609060101010101" charset="-122"/>
              <a:ea typeface="黑体" panose="02010609060101010101" charset="-122"/>
              <a:cs typeface="黑体" panose="02010609060101010101" charset="-122"/>
            </a:endParaRPr>
          </a:p>
          <a:p>
            <a:r>
              <a:rPr lang="zh-CN" altLang="en-US" sz="1800" b="0">
                <a:solidFill>
                  <a:srgbClr val="FF0000"/>
                </a:solidFill>
                <a:latin typeface="黑体" panose="02010609060101010101" charset="-122"/>
                <a:ea typeface="黑体" panose="02010609060101010101" charset="-122"/>
                <a:cs typeface="黑体" panose="02010609060101010101" charset="-122"/>
              </a:rPr>
              <a:t>主要缺点：平均周转时间长</a:t>
            </a:r>
            <a:r>
              <a:rPr lang="zh-CN" altLang="en-US" sz="1800" b="0">
                <a:solidFill>
                  <a:schemeClr val="tx1"/>
                </a:solidFill>
                <a:latin typeface="黑体" panose="02010609060101010101" charset="-122"/>
                <a:ea typeface="黑体" panose="02010609060101010101" charset="-122"/>
                <a:cs typeface="黑体" panose="02010609060101010101" charset="-122"/>
              </a:rPr>
              <a:t>，</a:t>
            </a:r>
            <a:r>
              <a:rPr lang="zh-CN" altLang="en-US" sz="1800" b="0">
                <a:solidFill>
                  <a:srgbClr val="FF0000"/>
                </a:solidFill>
                <a:latin typeface="黑体" panose="02010609060101010101" charset="-122"/>
                <a:ea typeface="黑体" panose="02010609060101010101" charset="-122"/>
                <a:cs typeface="黑体" panose="02010609060101010101" charset="-122"/>
              </a:rPr>
              <a:t>没有人机交互功能</a:t>
            </a:r>
            <a:r>
              <a:rPr lang="zh-CN" altLang="en-US" sz="1800" b="0">
                <a:solidFill>
                  <a:schemeClr val="tx1"/>
                </a:solidFill>
                <a:latin typeface="黑体" panose="02010609060101010101" charset="-122"/>
                <a:ea typeface="黑体" panose="02010609060101010101" charset="-122"/>
                <a:cs typeface="黑体" panose="02010609060101010101" charset="-122"/>
              </a:rPr>
              <a:t>（用户提交自己的作业之后就只能等待 计算机处理完成，中间不能控制自己的作业执行。eg：无法调试程序/无法在程序运行过 程中输入一些参数）</a:t>
            </a:r>
            <a:endParaRPr lang="zh-CN" altLang="en-US" sz="1800" b="0">
              <a:solidFill>
                <a:schemeClr val="tx1"/>
              </a:solidFill>
              <a:latin typeface="黑体" panose="02010609060101010101" charset="-122"/>
              <a:ea typeface="黑体" panose="02010609060101010101" charset="-122"/>
              <a:cs typeface="黑体" panose="02010609060101010101"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单道程序、多道程序工作示例</a:t>
            </a:r>
            <a:endParaRPr lang="zh-CN" altLang="en-US"/>
          </a:p>
        </p:txBody>
      </p:sp>
      <p:sp>
        <p:nvSpPr>
          <p:cNvPr id="3" name="内容占位符 2"/>
          <p:cNvSpPr>
            <a:spLocks noGrp="1"/>
          </p:cNvSpPr>
          <p:nvPr>
            <p:ph idx="1"/>
          </p:nvPr>
        </p:nvSpPr>
        <p:spPr/>
        <p:txBody>
          <a:bodyPr/>
          <a:p>
            <a:endParaRPr lang="zh-CN" altLang="en-US"/>
          </a:p>
        </p:txBody>
      </p:sp>
      <p:graphicFrame>
        <p:nvGraphicFramePr>
          <p:cNvPr id="58369" name="Object 1"/>
          <p:cNvGraphicFramePr>
            <a:graphicFrameLocks noChangeAspect="1"/>
          </p:cNvGraphicFramePr>
          <p:nvPr/>
        </p:nvGraphicFramePr>
        <p:xfrm>
          <a:off x="1428115" y="894080"/>
          <a:ext cx="6294120" cy="4135120"/>
        </p:xfrm>
        <a:graphic>
          <a:graphicData uri="http://schemas.openxmlformats.org/presentationml/2006/ole">
            <mc:AlternateContent xmlns:mc="http://schemas.openxmlformats.org/markup-compatibility/2006">
              <mc:Choice xmlns:v="urn:schemas-microsoft-com:vml" Requires="v">
                <p:oleObj spid="_x0000_s1025" name="VISIO" r:id="rId1" imgW="4933950" imgH="3857625" progId="Visio.Drawing.11">
                  <p:embed/>
                </p:oleObj>
              </mc:Choice>
              <mc:Fallback>
                <p:oleObj name="VISIO" r:id="rId1" imgW="4933950" imgH="3857625" progId="Visio.Drawing.11">
                  <p:embed/>
                  <p:pic>
                    <p:nvPicPr>
                      <p:cNvPr id="0" name="图片 1024"/>
                      <p:cNvPicPr>
                        <a:picLocks noChangeAspect="1"/>
                      </p:cNvPicPr>
                      <p:nvPr/>
                    </p:nvPicPr>
                    <p:blipFill>
                      <a:blip r:embed="rId2"/>
                      <a:stretch>
                        <a:fillRect/>
                      </a:stretch>
                    </p:blipFill>
                    <p:spPr>
                      <a:xfrm>
                        <a:off x="1428115" y="894080"/>
                        <a:ext cx="6294120" cy="4135120"/>
                      </a:xfrm>
                      <a:prstGeom prst="rect">
                        <a:avLst/>
                      </a:prstGeom>
                      <a:noFill/>
                      <a:ln w="9525">
                        <a:noFill/>
                      </a:ln>
                    </p:spPr>
                  </p:pic>
                </p:oleObj>
              </mc:Fallback>
            </mc:AlternateContent>
          </a:graphicData>
        </a:graphic>
      </p:graphicFrame>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多道批处理系统需要解决的问题</a:t>
            </a:r>
            <a:endParaRPr lang="zh-CN" altLang="en-US"/>
          </a:p>
        </p:txBody>
      </p:sp>
      <p:sp>
        <p:nvSpPr>
          <p:cNvPr id="3" name="内容占位符 2"/>
          <p:cNvSpPr>
            <a:spLocks noGrp="1"/>
          </p:cNvSpPr>
          <p:nvPr>
            <p:ph idx="1"/>
          </p:nvPr>
        </p:nvSpPr>
        <p:spPr/>
        <p:txBody>
          <a:bodyPr/>
          <a:p>
            <a:r>
              <a:rPr lang="zh-CN" altLang="en-US">
                <a:solidFill>
                  <a:srgbClr val="FF0000"/>
                </a:solidFill>
              </a:rPr>
              <a:t>处理机争用问题</a:t>
            </a:r>
            <a:r>
              <a:rPr lang="zh-CN" altLang="en-US"/>
              <a:t>。既要能满足各道程序运行的需要，又要能提高处理机的利用率</a:t>
            </a:r>
            <a:endParaRPr lang="zh-CN" altLang="en-US"/>
          </a:p>
          <a:p>
            <a:r>
              <a:rPr lang="zh-CN" altLang="en-US">
                <a:solidFill>
                  <a:srgbClr val="FF0000"/>
                </a:solidFill>
              </a:rPr>
              <a:t>内存分配和保护问题</a:t>
            </a:r>
            <a:r>
              <a:rPr lang="zh-CN" altLang="en-US"/>
              <a:t>。系统应能为每道程序分配必要的内存空间，使它们“各得其所”，且不会因某道程序出现异常情况而破坏其它程序</a:t>
            </a:r>
            <a:endParaRPr lang="zh-CN" altLang="en-US"/>
          </a:p>
          <a:p>
            <a:r>
              <a:rPr lang="zh-CN" altLang="en-US"/>
              <a:t> </a:t>
            </a:r>
            <a:r>
              <a:rPr lang="zh-CN" altLang="en-US">
                <a:solidFill>
                  <a:srgbClr val="FF0000"/>
                </a:solidFill>
              </a:rPr>
              <a:t>I/O设备分配问题</a:t>
            </a:r>
            <a:r>
              <a:rPr lang="zh-CN" altLang="en-US"/>
              <a:t>。系统应采取适当的策略来分配系统中的I/O设备，以达到既能方便用户对设备的使用，又能提高设备利用率的目的</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多道批处理系统需要解决的问题</a:t>
            </a:r>
            <a:endParaRPr lang="zh-CN" altLang="en-US"/>
          </a:p>
        </p:txBody>
      </p:sp>
      <p:sp>
        <p:nvSpPr>
          <p:cNvPr id="3" name="内容占位符 2"/>
          <p:cNvSpPr>
            <a:spLocks noGrp="1"/>
          </p:cNvSpPr>
          <p:nvPr>
            <p:ph idx="1"/>
          </p:nvPr>
        </p:nvSpPr>
        <p:spPr/>
        <p:txBody>
          <a:bodyPr/>
          <a:p>
            <a:r>
              <a:rPr lang="zh-CN" altLang="en-US">
                <a:solidFill>
                  <a:srgbClr val="FF0000"/>
                </a:solidFill>
              </a:rPr>
              <a:t>文件的组织和管理问题</a:t>
            </a:r>
            <a:r>
              <a:rPr lang="zh-CN" altLang="en-US"/>
              <a:t>。系统应能有效地组织存放在系统中的大量的程序和数据，使它们既便于用户使用，又能保证数据的安全性</a:t>
            </a:r>
            <a:endParaRPr lang="zh-CN" altLang="en-US"/>
          </a:p>
          <a:p>
            <a:r>
              <a:rPr lang="zh-CN" altLang="en-US" dirty="0">
                <a:solidFill>
                  <a:srgbClr val="FF0000"/>
                </a:solidFill>
                <a:sym typeface="+mn-ea"/>
              </a:rPr>
              <a:t>作业管理问题</a:t>
            </a:r>
            <a:r>
              <a:rPr lang="zh-CN" altLang="en-US" dirty="0">
                <a:sym typeface="+mn-ea"/>
              </a:rPr>
              <a:t>。系统中存在着各种作业</a:t>
            </a:r>
            <a:r>
              <a:rPr lang="en-US" altLang="zh-CN">
                <a:sym typeface="+mn-ea"/>
              </a:rPr>
              <a:t>(</a:t>
            </a:r>
            <a:r>
              <a:rPr lang="zh-CN" altLang="en-US" dirty="0">
                <a:sym typeface="+mn-ea"/>
              </a:rPr>
              <a:t>应用程序</a:t>
            </a:r>
            <a:r>
              <a:rPr lang="en-US" altLang="zh-CN">
                <a:sym typeface="+mn-ea"/>
              </a:rPr>
              <a:t>)</a:t>
            </a:r>
            <a:r>
              <a:rPr lang="zh-CN" altLang="en-US" dirty="0">
                <a:sym typeface="+mn-ea"/>
              </a:rPr>
              <a:t>，系统应能对系统中所有的作业进行合理的组织，以满足这些作业用户的不同要求</a:t>
            </a:r>
            <a:endParaRPr lang="zh-CN" altLang="en-US" dirty="0">
              <a:sym typeface="+mn-ea"/>
            </a:endParaRPr>
          </a:p>
          <a:p>
            <a:r>
              <a:rPr lang="zh-CN" altLang="en-US" dirty="0">
                <a:solidFill>
                  <a:srgbClr val="FF0000"/>
                </a:solidFill>
                <a:sym typeface="+mn-ea"/>
              </a:rPr>
              <a:t>作业管理问题</a:t>
            </a:r>
            <a:r>
              <a:rPr lang="zh-CN" altLang="en-US" dirty="0">
                <a:sym typeface="+mn-ea"/>
              </a:rPr>
              <a:t>。系统中存在着各种作业</a:t>
            </a:r>
            <a:r>
              <a:rPr lang="en-US" altLang="zh-CN">
                <a:sym typeface="+mn-ea"/>
              </a:rPr>
              <a:t>(</a:t>
            </a:r>
            <a:r>
              <a:rPr lang="zh-CN" altLang="en-US" dirty="0">
                <a:sym typeface="+mn-ea"/>
              </a:rPr>
              <a:t>应用程序</a:t>
            </a:r>
            <a:r>
              <a:rPr lang="en-US" altLang="zh-CN">
                <a:sym typeface="+mn-ea"/>
              </a:rPr>
              <a:t>)</a:t>
            </a:r>
            <a:r>
              <a:rPr lang="zh-CN" altLang="en-US" dirty="0">
                <a:sym typeface="+mn-ea"/>
              </a:rPr>
              <a:t>，系统应能对系统中所有的作业进行合理的组织，以满足这些作业用户的不同要求</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分时系统</a:t>
            </a:r>
            <a:r>
              <a:rPr lang="zh-CN" altLang="en-US"/>
              <a:t>引入</a:t>
            </a:r>
            <a:endParaRPr lang="zh-CN" altLang="en-US"/>
          </a:p>
        </p:txBody>
      </p:sp>
      <p:sp>
        <p:nvSpPr>
          <p:cNvPr id="3" name="内容占位符 2"/>
          <p:cNvSpPr>
            <a:spLocks noGrp="1"/>
          </p:cNvSpPr>
          <p:nvPr>
            <p:ph idx="1"/>
          </p:nvPr>
        </p:nvSpPr>
        <p:spPr/>
        <p:txBody>
          <a:bodyPr/>
          <a:p>
            <a:r>
              <a:rPr lang="zh-CN" altLang="en-US"/>
              <a:t>如果说推动多道批处理系统形成和发展的主要动力是提高资源利用率和系统吞吐量，那么，推动分时系统形成和发展的主要动力，则是为了满足用户对人—机交互的需求，由此形成了一种新型OS。用户的需求具体表现在以下几个方面</a:t>
            </a:r>
            <a:endParaRPr lang="zh-CN" altLang="en-US"/>
          </a:p>
          <a:p>
            <a:pPr marL="800100" lvl="1" indent="-342900">
              <a:buFont typeface="Wingdings" panose="05000000000000000000" charset="0"/>
              <a:buChar char="l"/>
            </a:pPr>
            <a:r>
              <a:rPr lang="zh-CN" altLang="en-US" sz="2100">
                <a:solidFill>
                  <a:srgbClr val="FF0000"/>
                </a:solidFill>
              </a:rPr>
              <a:t>人机交互</a:t>
            </a:r>
            <a:r>
              <a:rPr lang="en-US" altLang="zh-CN" sz="2100">
                <a:solidFill>
                  <a:srgbClr val="FF0000"/>
                </a:solidFill>
              </a:rPr>
              <a:t>(</a:t>
            </a:r>
            <a:r>
              <a:rPr lang="zh-CN" altLang="en-US" sz="2100" dirty="0">
                <a:solidFill>
                  <a:srgbClr val="FF0000"/>
                </a:solidFill>
                <a:sym typeface="+mn-ea"/>
              </a:rPr>
              <a:t>边运行边调试</a:t>
            </a:r>
            <a:r>
              <a:rPr lang="en-US" altLang="zh-CN" sz="2100">
                <a:solidFill>
                  <a:srgbClr val="FF0000"/>
                </a:solidFill>
              </a:rPr>
              <a:t>)</a:t>
            </a:r>
            <a:endParaRPr lang="zh-CN" altLang="en-US" sz="2100">
              <a:solidFill>
                <a:srgbClr val="FF0000"/>
              </a:solidFill>
            </a:endParaRPr>
          </a:p>
          <a:p>
            <a:pPr marL="800100" lvl="1" indent="-342900">
              <a:buFont typeface="Wingdings" panose="05000000000000000000" charset="0"/>
              <a:buChar char="l"/>
            </a:pPr>
            <a:r>
              <a:rPr lang="zh-CN" altLang="en-US" sz="2100">
                <a:solidFill>
                  <a:srgbClr val="FF0000"/>
                </a:solidFill>
              </a:rPr>
              <a:t>共享主机</a:t>
            </a:r>
            <a:r>
              <a:rPr lang="en-US" altLang="zh-CN" sz="2100">
                <a:solidFill>
                  <a:srgbClr val="FF0000"/>
                </a:solidFill>
              </a:rPr>
              <a:t>(设备昂贵)</a:t>
            </a:r>
            <a:endParaRPr lang="en-US" altLang="zh-CN" sz="2100">
              <a:solidFill>
                <a:srgbClr val="FF000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操作系统课程的</a:t>
            </a:r>
            <a:r>
              <a:rPr lang="zh-CN" altLang="en-US"/>
              <a:t>重要性</a:t>
            </a:r>
            <a:endParaRPr lang="zh-CN" altLang="en-US"/>
          </a:p>
        </p:txBody>
      </p:sp>
      <p:sp>
        <p:nvSpPr>
          <p:cNvPr id="3" name="内容占位符 2"/>
          <p:cNvSpPr>
            <a:spLocks noGrp="1"/>
          </p:cNvSpPr>
          <p:nvPr>
            <p:ph idx="1"/>
          </p:nvPr>
        </p:nvSpPr>
        <p:spPr/>
        <p:txBody>
          <a:bodyPr/>
          <a:p>
            <a:pPr algn="l"/>
            <a:r>
              <a:rPr lang="zh-CN" altLang="en-US"/>
              <a:t>掌握核心系统软件</a:t>
            </a:r>
            <a:endParaRPr lang="zh-CN" altLang="en-US"/>
          </a:p>
          <a:p>
            <a:pPr algn="l"/>
            <a:r>
              <a:rPr lang="zh-CN" altLang="en-US"/>
              <a:t>掌握并发处理的思想方法</a:t>
            </a:r>
            <a:endParaRPr lang="zh-CN" altLang="en-US"/>
          </a:p>
          <a:p>
            <a:pPr algn="l"/>
            <a:r>
              <a:rPr lang="zh-CN" altLang="en-US"/>
              <a:t>考研专业课的重要科目</a:t>
            </a:r>
            <a:endParaRPr lang="zh-CN" altLang="en-US"/>
          </a:p>
          <a:p>
            <a:pPr algn="l"/>
            <a:r>
              <a:rPr lang="zh-CN" altLang="en-US"/>
              <a:t>为后继课程打好基础</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分时系统</a:t>
            </a:r>
            <a:endParaRPr lang="zh-CN" altLang="en-US"/>
          </a:p>
        </p:txBody>
      </p:sp>
      <p:sp>
        <p:nvSpPr>
          <p:cNvPr id="3" name="内容占位符 2"/>
          <p:cNvSpPr>
            <a:spLocks noGrp="1"/>
          </p:cNvSpPr>
          <p:nvPr>
            <p:ph idx="1"/>
          </p:nvPr>
        </p:nvSpPr>
        <p:spPr/>
        <p:txBody>
          <a:bodyPr/>
          <a:p>
            <a:r>
              <a:rPr lang="zh-CN" altLang="en-US"/>
              <a:t>一台计算机连接多个终端，用户通过各自的终端把作业送入计算机；计算机又通过终端向各个用户报告其作业的运行情况</a:t>
            </a:r>
            <a:endParaRPr lang="zh-CN" altLang="en-US"/>
          </a:p>
          <a:p>
            <a:r>
              <a:rPr lang="zh-CN" altLang="en-US"/>
              <a:t>计算机以</a:t>
            </a:r>
            <a:r>
              <a:rPr lang="zh-CN" altLang="en-US">
                <a:solidFill>
                  <a:srgbClr val="FF0000"/>
                </a:solidFill>
              </a:rPr>
              <a:t>时间片</a:t>
            </a:r>
            <a:r>
              <a:rPr lang="zh-CN" altLang="en-US"/>
              <a:t>为单位</a:t>
            </a:r>
            <a:r>
              <a:rPr lang="zh-CN" altLang="en-US">
                <a:solidFill>
                  <a:srgbClr val="FF0000"/>
                </a:solidFill>
              </a:rPr>
              <a:t>轮流为各个用户/作业服务</a:t>
            </a:r>
            <a:endParaRPr lang="zh-CN" altLang="en-US"/>
          </a:p>
          <a:p>
            <a:pPr marL="0" indent="0">
              <a:buNone/>
            </a:pPr>
            <a:r>
              <a:rPr lang="zh-CN" altLang="en-US"/>
              <a:t>终端用户服务，并能及时地</a:t>
            </a:r>
            <a:endParaRPr lang="zh-CN" altLang="en-US"/>
          </a:p>
          <a:p>
            <a:pPr marL="0" indent="0">
              <a:buNone/>
            </a:pPr>
            <a:r>
              <a:rPr lang="zh-CN" altLang="en-US"/>
              <a:t>对用户服务请求予以响应</a:t>
            </a:r>
            <a:endParaRPr lang="zh-CN" altLang="en-US"/>
          </a:p>
        </p:txBody>
      </p:sp>
      <p:graphicFrame>
        <p:nvGraphicFramePr>
          <p:cNvPr id="18" name="Object 10"/>
          <p:cNvGraphicFramePr>
            <a:graphicFrameLocks noChangeAspect="1"/>
          </p:cNvGraphicFramePr>
          <p:nvPr/>
        </p:nvGraphicFramePr>
        <p:xfrm>
          <a:off x="5790903" y="2343732"/>
          <a:ext cx="2809176" cy="2322125"/>
        </p:xfrm>
        <a:graphic>
          <a:graphicData uri="http://schemas.openxmlformats.org/presentationml/2006/ole">
            <mc:AlternateContent xmlns:mc="http://schemas.openxmlformats.org/markup-compatibility/2006">
              <mc:Choice xmlns:v="urn:schemas-microsoft-com:vml" Requires="v">
                <p:oleObj spid="_x0000_s2049" name="BMP 图象" r:id="rId1" imgW="3276600" imgH="2381250" progId="PBrush">
                  <p:embed/>
                </p:oleObj>
              </mc:Choice>
              <mc:Fallback>
                <p:oleObj name="BMP 图象" r:id="rId1" imgW="3276600" imgH="2381250" progId="PBrush">
                  <p:embed/>
                  <p:pic>
                    <p:nvPicPr>
                      <p:cNvPr id="0" name="图片 2048"/>
                      <p:cNvPicPr>
                        <a:picLocks noChangeAspect="1"/>
                      </p:cNvPicPr>
                      <p:nvPr/>
                    </p:nvPicPr>
                    <p:blipFill>
                      <a:blip r:embed="rId2"/>
                      <a:stretch>
                        <a:fillRect/>
                      </a:stretch>
                    </p:blipFill>
                    <p:spPr>
                      <a:xfrm>
                        <a:off x="5790903" y="2343732"/>
                        <a:ext cx="2809176" cy="2322125"/>
                      </a:xfrm>
                      <a:prstGeom prst="rect">
                        <a:avLst/>
                      </a:prstGeom>
                      <a:noFill/>
                      <a:ln w="9525">
                        <a:noFill/>
                      </a:ln>
                    </p:spPr>
                  </p:pic>
                </p:oleObj>
              </mc:Fallback>
            </mc:AlternateContent>
          </a:graphicData>
        </a:graphic>
      </p:graphicFrame>
      <p:sp>
        <p:nvSpPr>
          <p:cNvPr id="16" name="Text Box 5"/>
          <p:cNvSpPr txBox="1">
            <a:spLocks noChangeArrowheads="1"/>
          </p:cNvSpPr>
          <p:nvPr/>
        </p:nvSpPr>
        <p:spPr bwMode="auto">
          <a:xfrm>
            <a:off x="609600" y="3334385"/>
            <a:ext cx="438848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20000"/>
              </a:spcBef>
              <a:buClr>
                <a:srgbClr val="FFFFFF"/>
              </a:buClr>
            </a:pPr>
            <a:r>
              <a:rPr lang="zh-CN" altLang="en-US" kern="0" dirty="0">
                <a:solidFill>
                  <a:srgbClr val="FF3300"/>
                </a:solidFill>
                <a:latin typeface="Arial" panose="020B0604020202020204"/>
                <a:ea typeface="楷体" panose="02010609060101010101" pitchFamily="49" charset="-122"/>
              </a:rPr>
              <a:t>目标</a:t>
            </a:r>
            <a:r>
              <a:rPr lang="zh-CN" altLang="en-US" kern="0" dirty="0" smtClean="0">
                <a:solidFill>
                  <a:srgbClr val="FF3300"/>
                </a:solidFill>
                <a:latin typeface="Arial" panose="020B0604020202020204"/>
                <a:ea typeface="楷体" panose="02010609060101010101" pitchFamily="49" charset="-122"/>
              </a:rPr>
              <a:t>：</a:t>
            </a:r>
            <a:r>
              <a:rPr lang="zh-CN" altLang="en-US" dirty="0" smtClean="0">
                <a:solidFill>
                  <a:srgbClr val="007A77"/>
                </a:solidFill>
                <a:latin typeface="Tahoma" panose="020B0604030504040204" pitchFamily="34" charset="0"/>
                <a:ea typeface="楷体" panose="02010609060101010101" pitchFamily="49" charset="-122"/>
              </a:rPr>
              <a:t>对</a:t>
            </a:r>
            <a:r>
              <a:rPr lang="zh-CN" altLang="en-US" dirty="0">
                <a:solidFill>
                  <a:srgbClr val="007A77"/>
                </a:solidFill>
                <a:latin typeface="Tahoma" panose="020B0604030504040204" pitchFamily="34" charset="0"/>
                <a:ea typeface="楷体" panose="02010609060101010101" pitchFamily="49" charset="-122"/>
              </a:rPr>
              <a:t>用户的请求及时响应；尽量提高系统资源的利用率</a:t>
            </a:r>
            <a:endParaRPr lang="zh-CN" altLang="en-US" dirty="0">
              <a:solidFill>
                <a:srgbClr val="007A77"/>
              </a:solidFill>
              <a:latin typeface="Tahoma" panose="020B0604030504040204" pitchFamily="34" charset="0"/>
              <a:ea typeface="楷体" panose="02010609060101010101" pitchFamily="49" charset="-122"/>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分时系统实现中的关键问题</a:t>
            </a:r>
            <a:endParaRPr lang="zh-CN" altLang="en-US"/>
          </a:p>
        </p:txBody>
      </p:sp>
      <p:sp>
        <p:nvSpPr>
          <p:cNvPr id="3" name="内容占位符 2"/>
          <p:cNvSpPr>
            <a:spLocks noGrp="1"/>
          </p:cNvSpPr>
          <p:nvPr>
            <p:ph idx="1"/>
          </p:nvPr>
        </p:nvSpPr>
        <p:spPr/>
        <p:txBody>
          <a:bodyPr/>
          <a:p>
            <a:r>
              <a:rPr lang="zh-CN" altLang="en-US"/>
              <a:t>在多道批处理系统中，用户无法与自己的作业进行交互的主要原因是：作业都先驻留在外存上，即使以后被调入内存，也要经过较长时间的等待后方能运行，用户无法与自己的作业进行交互</a:t>
            </a:r>
            <a:endParaRPr lang="zh-CN" altLang="en-US"/>
          </a:p>
          <a:p>
            <a:pPr marL="800100" lvl="1" indent="-342900">
              <a:buFont typeface="Wingdings" panose="05000000000000000000" charset="0"/>
              <a:buChar char="l"/>
            </a:pPr>
            <a:r>
              <a:rPr lang="zh-CN" altLang="en-US" sz="2100" dirty="0">
                <a:solidFill>
                  <a:srgbClr val="FF0000"/>
                </a:solidFill>
                <a:sym typeface="+mn-ea"/>
              </a:rPr>
              <a:t>及时接收</a:t>
            </a:r>
            <a:r>
              <a:rPr lang="en-US" altLang="zh-CN" sz="2100" dirty="0">
                <a:solidFill>
                  <a:srgbClr val="FF0000"/>
                </a:solidFill>
                <a:sym typeface="+mn-ea"/>
              </a:rPr>
              <a:t>——</a:t>
            </a:r>
            <a:r>
              <a:rPr lang="zh-CN" altLang="en-US" sz="2100" dirty="0">
                <a:solidFill>
                  <a:srgbClr val="FF0000"/>
                </a:solidFill>
                <a:latin typeface="Arial" panose="020B0604020202020204" pitchFamily="34" charset="0"/>
                <a:sym typeface="+mn-ea"/>
              </a:rPr>
              <a:t>多路卡（多个</a:t>
            </a:r>
            <a:r>
              <a:rPr lang="en-US" altLang="zh-CN" sz="2100" dirty="0">
                <a:solidFill>
                  <a:srgbClr val="FF0000"/>
                </a:solidFill>
                <a:latin typeface="Arial" panose="020B0604020202020204" pitchFamily="34" charset="0"/>
                <a:sym typeface="+mn-ea"/>
              </a:rPr>
              <a:t>I/O</a:t>
            </a:r>
            <a:r>
              <a:rPr lang="zh-CN" altLang="en-US" sz="2100" dirty="0">
                <a:solidFill>
                  <a:srgbClr val="FF0000"/>
                </a:solidFill>
                <a:latin typeface="Arial" panose="020B0604020202020204" pitchFamily="34" charset="0"/>
                <a:sym typeface="+mn-ea"/>
              </a:rPr>
              <a:t>端口）</a:t>
            </a:r>
            <a:endParaRPr lang="zh-CN" altLang="en-US" sz="2100" dirty="0">
              <a:solidFill>
                <a:srgbClr val="FF0000"/>
              </a:solidFill>
              <a:sym typeface="+mn-ea"/>
            </a:endParaRPr>
          </a:p>
          <a:p>
            <a:pPr marL="800100" lvl="1" indent="-342900">
              <a:buFont typeface="Wingdings" panose="05000000000000000000" charset="0"/>
              <a:buChar char="l"/>
            </a:pPr>
            <a:r>
              <a:rPr lang="zh-CN" altLang="en-US" sz="2100">
                <a:solidFill>
                  <a:srgbClr val="FF0000"/>
                </a:solidFill>
              </a:rPr>
              <a:t>及时处理</a:t>
            </a:r>
            <a:r>
              <a:rPr lang="en-US" altLang="zh-CN" sz="2100">
                <a:solidFill>
                  <a:srgbClr val="FF0000"/>
                </a:solidFill>
              </a:rPr>
              <a:t>——作业直接进内存</a:t>
            </a:r>
            <a:r>
              <a:rPr lang="zh-CN" altLang="en-US" sz="2100">
                <a:solidFill>
                  <a:srgbClr val="FF0000"/>
                </a:solidFill>
              </a:rPr>
              <a:t>，</a:t>
            </a:r>
            <a:r>
              <a:rPr lang="zh-CN" altLang="en-US" sz="2100" dirty="0">
                <a:solidFill>
                  <a:srgbClr val="FF0000"/>
                </a:solidFill>
                <a:latin typeface="Arial" panose="020B0604020202020204" pitchFamily="34" charset="0"/>
                <a:sym typeface="+mn-ea"/>
              </a:rPr>
              <a:t>时间片轮转（分时技术）</a:t>
            </a:r>
            <a:endParaRPr lang="zh-CN" altLang="en-US" sz="2100" dirty="0">
              <a:solidFill>
                <a:srgbClr val="FF0000"/>
              </a:solidFill>
              <a:latin typeface="Arial" panose="020B0604020202020204" pitchFamily="34" charset="0"/>
              <a:sym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分时系统的特征</a:t>
            </a:r>
            <a:endParaRPr lang="zh-CN" altLang="en-US"/>
          </a:p>
        </p:txBody>
      </p:sp>
      <p:sp>
        <p:nvSpPr>
          <p:cNvPr id="3" name="内容占位符 2"/>
          <p:cNvSpPr>
            <a:spLocks noGrp="1"/>
          </p:cNvSpPr>
          <p:nvPr>
            <p:ph idx="1"/>
          </p:nvPr>
        </p:nvSpPr>
        <p:spPr/>
        <p:txBody>
          <a:bodyPr/>
          <a:p>
            <a:r>
              <a:rPr lang="zh-CN" altLang="en-US"/>
              <a:t>分时系统与多道批处理系统相比，具有非常明显的不同特性，可以归纳成以下四个方面</a:t>
            </a:r>
            <a:endParaRPr lang="zh-CN" altLang="en-US"/>
          </a:p>
          <a:p>
            <a:pPr marL="800100" lvl="1" indent="-342900">
              <a:buFont typeface="Wingdings" panose="05000000000000000000" charset="0"/>
              <a:buChar char="l"/>
            </a:pPr>
            <a:r>
              <a:rPr lang="zh-CN" altLang="en-US" sz="2100">
                <a:solidFill>
                  <a:schemeClr val="tx1"/>
                </a:solidFill>
              </a:rPr>
              <a:t>多路性：即同时性，宏观上同时，微观上轮流</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独立性：每个用户感觉独占主机</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及时性：较短时间响应(1-3秒)</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交互性：用户请求多方面</a:t>
            </a:r>
            <a:r>
              <a:rPr lang="zh-CN" altLang="en-US" sz="2100">
                <a:solidFill>
                  <a:schemeClr val="tx1"/>
                </a:solidFill>
              </a:rPr>
              <a:t>服务</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实时系统</a:t>
            </a:r>
            <a:endParaRPr lang="zh-CN" altLang="en-US"/>
          </a:p>
        </p:txBody>
      </p:sp>
      <p:sp>
        <p:nvSpPr>
          <p:cNvPr id="3" name="内容占位符 2"/>
          <p:cNvSpPr>
            <a:spLocks noGrp="1"/>
          </p:cNvSpPr>
          <p:nvPr>
            <p:ph idx="1"/>
          </p:nvPr>
        </p:nvSpPr>
        <p:spPr/>
        <p:txBody>
          <a:bodyPr/>
          <a:p>
            <a:r>
              <a:rPr lang="zh-CN" altLang="en-US"/>
              <a:t>提高系统的响应时间，对随机发生的外部事件作出</a:t>
            </a:r>
            <a:r>
              <a:rPr lang="zh-CN" altLang="en-US">
                <a:solidFill>
                  <a:srgbClr val="FF0000"/>
                </a:solidFill>
              </a:rPr>
              <a:t>及时</a:t>
            </a:r>
            <a:r>
              <a:rPr lang="zh-CN" altLang="en-US"/>
              <a:t>响应并在</a:t>
            </a:r>
            <a:r>
              <a:rPr lang="zh-CN" altLang="en-US">
                <a:solidFill>
                  <a:srgbClr val="FF0000"/>
                </a:solidFill>
              </a:rPr>
              <a:t>规定的时间内</a:t>
            </a:r>
            <a:r>
              <a:rPr lang="zh-CN" altLang="en-US"/>
              <a:t>对其进行处理</a:t>
            </a:r>
            <a:endParaRPr lang="zh-CN" altLang="en-US"/>
          </a:p>
          <a:p>
            <a:pPr marL="800100" lvl="1" indent="-342900">
              <a:buFont typeface="Wingdings" panose="05000000000000000000" charset="0"/>
              <a:buChar char="l"/>
            </a:pPr>
            <a:r>
              <a:rPr lang="zh-CN" altLang="en-US" sz="2100">
                <a:solidFill>
                  <a:schemeClr val="tx1"/>
                </a:solidFill>
              </a:rPr>
              <a:t>实时控制系统</a:t>
            </a:r>
            <a:endParaRPr lang="zh-CN" altLang="en-US" sz="2100">
              <a:solidFill>
                <a:schemeClr val="tx1"/>
              </a:solidFill>
            </a:endParaRPr>
          </a:p>
          <a:p>
            <a:pPr marL="800100" lvl="1" indent="-342900">
              <a:buFont typeface="Wingdings" panose="05000000000000000000" charset="0"/>
              <a:buChar char="l"/>
            </a:pPr>
            <a:endParaRPr lang="zh-CN" altLang="en-US" sz="2250">
              <a:solidFill>
                <a:schemeClr val="tx1"/>
              </a:solidFill>
            </a:endParaRPr>
          </a:p>
          <a:p>
            <a:pPr marL="800100" lvl="1" indent="-342900">
              <a:buFont typeface="Wingdings" panose="05000000000000000000" charset="0"/>
              <a:buChar char="l"/>
            </a:pPr>
            <a:endParaRPr lang="zh-CN" altLang="en-US" sz="2250">
              <a:solidFill>
                <a:schemeClr val="tx1"/>
              </a:solidFill>
            </a:endParaRPr>
          </a:p>
          <a:p>
            <a:pPr marL="800100" lvl="1" indent="-342900" algn="l">
              <a:buFont typeface="Wingdings" panose="05000000000000000000" charset="0"/>
              <a:buChar char="l"/>
            </a:pPr>
            <a:r>
              <a:rPr lang="zh-CN" altLang="en-US" sz="2100">
                <a:cs typeface="+mn-ea"/>
                <a:sym typeface="+mn-ea"/>
              </a:rPr>
              <a:t>实时信息系统</a:t>
            </a:r>
            <a:endParaRPr lang="zh-CN" altLang="en-US" sz="2100">
              <a:solidFill>
                <a:schemeClr val="tx1"/>
              </a:solidFill>
              <a:cs typeface="+mn-ea"/>
              <a:sym typeface="+mn-ea"/>
            </a:endParaRPr>
          </a:p>
        </p:txBody>
      </p:sp>
      <p:sp>
        <p:nvSpPr>
          <p:cNvPr id="4" name="文本框 3"/>
          <p:cNvSpPr txBox="1"/>
          <p:nvPr/>
        </p:nvSpPr>
        <p:spPr>
          <a:xfrm>
            <a:off x="1656840" y="2343560"/>
            <a:ext cx="6103259" cy="700405"/>
          </a:xfrm>
          <a:prstGeom prst="rect">
            <a:avLst/>
          </a:prstGeom>
          <a:noFill/>
        </p:spPr>
        <p:txBody>
          <a:bodyPr wrap="square" rtlCol="0" anchor="t">
            <a:spAutoFit/>
          </a:bodyPr>
          <a:p>
            <a:pPr eaLnBrk="1" hangingPunct="1">
              <a:lnSpc>
                <a:spcPct val="110000"/>
              </a:lnSpc>
              <a:buClr>
                <a:schemeClr val="bg1"/>
              </a:buClr>
            </a:pPr>
            <a:r>
              <a:rPr lang="zh-CN" altLang="en-US" sz="1800" dirty="0" smtClean="0">
                <a:solidFill>
                  <a:schemeClr val="tx1"/>
                </a:solidFill>
                <a:latin typeface="Tahoma" panose="020B0604030504040204" pitchFamily="34" charset="0"/>
                <a:ea typeface="楷体" panose="02010609060101010101" pitchFamily="49" charset="-122"/>
                <a:sym typeface="+mn-ea"/>
              </a:rPr>
              <a:t>要求计算机能尽快处理测量系统测得的数据，以尽快实施响应控制。如：工业控制；导弹发射；飞机飞行</a:t>
            </a:r>
            <a:endParaRPr lang="zh-CN" altLang="en-US" sz="1800" dirty="0" smtClean="0">
              <a:solidFill>
                <a:schemeClr val="tx1"/>
              </a:solidFill>
              <a:latin typeface="Tahoma" panose="020B0604030504040204" pitchFamily="34" charset="0"/>
              <a:ea typeface="楷体" panose="02010609060101010101" pitchFamily="49" charset="-122"/>
              <a:sym typeface="+mn-ea"/>
            </a:endParaRPr>
          </a:p>
        </p:txBody>
      </p:sp>
      <p:sp>
        <p:nvSpPr>
          <p:cNvPr id="5" name="文本框 4"/>
          <p:cNvSpPr txBox="1"/>
          <p:nvPr/>
        </p:nvSpPr>
        <p:spPr>
          <a:xfrm>
            <a:off x="1717334" y="3601080"/>
            <a:ext cx="5941305" cy="700405"/>
          </a:xfrm>
          <a:prstGeom prst="rect">
            <a:avLst/>
          </a:prstGeom>
          <a:noFill/>
        </p:spPr>
        <p:txBody>
          <a:bodyPr wrap="square" rtlCol="0" anchor="t">
            <a:spAutoFit/>
          </a:bodyPr>
          <a:p>
            <a:pPr algn="l" eaLnBrk="1" hangingPunct="1">
              <a:lnSpc>
                <a:spcPct val="110000"/>
              </a:lnSpc>
              <a:buClr>
                <a:schemeClr val="bg1"/>
              </a:buClr>
              <a:buSzTx/>
              <a:buFontTx/>
            </a:pPr>
            <a:r>
              <a:rPr lang="zh-CN" altLang="en-US" sz="1800" dirty="0" smtClean="0">
                <a:solidFill>
                  <a:schemeClr val="tx1"/>
                </a:solidFill>
                <a:latin typeface="Tahoma" panose="020B0604030504040204" pitchFamily="34" charset="0"/>
                <a:ea typeface="楷体" panose="02010609060101010101" pitchFamily="49" charset="-122"/>
                <a:sym typeface="+mn-ea"/>
              </a:rPr>
              <a:t>要求计算机能对终端设备发来的服务请求及时予以正确的回答。如：订票系统；股票交易系统</a:t>
            </a:r>
            <a:endParaRPr lang="zh-CN" altLang="en-US" sz="1800" dirty="0" smtClean="0">
              <a:solidFill>
                <a:schemeClr val="tx1"/>
              </a:solidFill>
              <a:latin typeface="Tahoma" panose="020B0604030504040204" pitchFamily="34" charset="0"/>
              <a:ea typeface="楷体" panose="02010609060101010101" pitchFamily="49" charset="-122"/>
            </a:endParaRPr>
          </a:p>
        </p:txBody>
      </p:sp>
      <p:sp>
        <p:nvSpPr>
          <p:cNvPr id="6" name="灯片编号占位符 5"/>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实时任务</a:t>
            </a:r>
            <a:endParaRPr lang="zh-CN" altLang="en-US"/>
          </a:p>
        </p:txBody>
      </p:sp>
      <p:sp>
        <p:nvSpPr>
          <p:cNvPr id="3" name="内容占位符 2"/>
          <p:cNvSpPr>
            <a:spLocks noGrp="1"/>
          </p:cNvSpPr>
          <p:nvPr>
            <p:ph idx="1"/>
          </p:nvPr>
        </p:nvSpPr>
        <p:spPr/>
        <p:txBody>
          <a:bodyPr/>
          <a:p>
            <a:r>
              <a:rPr lang="zh-CN" altLang="en-US"/>
              <a:t>按任务执行时是否呈现周期性来划分</a:t>
            </a:r>
            <a:endParaRPr lang="zh-CN" altLang="en-US"/>
          </a:p>
          <a:p>
            <a:pPr marL="800100" lvl="1" indent="-342900">
              <a:buFont typeface="Wingdings" panose="05000000000000000000" charset="0"/>
              <a:buChar char="l"/>
            </a:pPr>
            <a:r>
              <a:rPr lang="zh-CN" altLang="en-US" sz="2100">
                <a:solidFill>
                  <a:schemeClr val="tx1"/>
                </a:solidFill>
              </a:rPr>
              <a:t>周期性实时任务</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非周期性实时任务</a:t>
            </a: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都必须联系着一个截止时间(Deadline)</a:t>
            </a:r>
            <a:endParaRPr lang="zh-CN" altLang="en-US">
              <a:solidFill>
                <a:schemeClr val="tx1"/>
              </a:solidFill>
            </a:endParaRPr>
          </a:p>
          <a:p>
            <a:pPr marL="800100" lvl="1" indent="-342900">
              <a:buFont typeface="Wingdings" panose="05000000000000000000" charset="0"/>
              <a:buChar char="l"/>
            </a:pPr>
            <a:r>
              <a:rPr lang="zh-CN" altLang="en-US" sz="2100">
                <a:solidFill>
                  <a:schemeClr val="tx1"/>
                </a:solidFill>
              </a:rPr>
              <a:t>开始截止时间——任务在某时间以前必须开始执行</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完成截止时间——任务在某时间以前必须完成</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实时任务</a:t>
            </a:r>
            <a:endParaRPr lang="zh-CN" altLang="en-US"/>
          </a:p>
        </p:txBody>
      </p:sp>
      <p:sp>
        <p:nvSpPr>
          <p:cNvPr id="3" name="内容占位符 2"/>
          <p:cNvSpPr>
            <a:spLocks noGrp="1"/>
          </p:cNvSpPr>
          <p:nvPr>
            <p:ph idx="1"/>
          </p:nvPr>
        </p:nvSpPr>
        <p:spPr/>
        <p:txBody>
          <a:bodyPr/>
          <a:p>
            <a:r>
              <a:rPr lang="zh-CN" altLang="en-US"/>
              <a:t>根据对截止时间的要求来划分</a:t>
            </a:r>
            <a:endParaRPr lang="zh-CN" altLang="en-US"/>
          </a:p>
          <a:p>
            <a:pPr marL="800100" lvl="1" indent="-342900">
              <a:buFont typeface="Wingdings" panose="05000000000000000000" charset="0"/>
              <a:buChar char="l"/>
            </a:pPr>
            <a:r>
              <a:rPr lang="zh-CN" altLang="en-US" sz="2100">
                <a:solidFill>
                  <a:srgbClr val="FF0000"/>
                </a:solidFill>
              </a:rPr>
              <a:t>硬实时任务</a:t>
            </a:r>
            <a:r>
              <a:rPr lang="zh-CN" altLang="en-US" sz="2100">
                <a:solidFill>
                  <a:schemeClr val="tx1"/>
                </a:solidFill>
              </a:rPr>
              <a:t>(hard real-time task)。系统必须满足任务对截止时间的要求，否则可能出现难以预测的结果</a:t>
            </a:r>
            <a:endParaRPr lang="zh-CN" altLang="en-US" sz="2100">
              <a:solidFill>
                <a:schemeClr val="tx1"/>
              </a:solidFill>
            </a:endParaRPr>
          </a:p>
          <a:p>
            <a:pPr marL="800100" lvl="1" indent="-342900">
              <a:buFont typeface="Wingdings" panose="05000000000000000000" charset="0"/>
              <a:buChar char="l"/>
            </a:pPr>
            <a:endParaRPr lang="zh-CN" altLang="en-US" sz="2100">
              <a:solidFill>
                <a:schemeClr val="tx1"/>
              </a:solidFill>
            </a:endParaRPr>
          </a:p>
          <a:p>
            <a:pPr marL="800100" lvl="1" indent="-342900">
              <a:buFont typeface="Wingdings" panose="05000000000000000000" charset="0"/>
              <a:buChar char="l"/>
            </a:pPr>
            <a:r>
              <a:rPr lang="zh-CN" altLang="en-US" sz="2100">
                <a:solidFill>
                  <a:srgbClr val="FF0000"/>
                </a:solidFill>
              </a:rPr>
              <a:t>软实时任务</a:t>
            </a:r>
            <a:r>
              <a:rPr lang="zh-CN" altLang="en-US" sz="2100">
                <a:solidFill>
                  <a:schemeClr val="tx1"/>
                </a:solidFill>
              </a:rPr>
              <a:t>(Soft real-time task)。它也联系着一个截止时间， 但并不严格，若偶尔错过了任务的截止时间，对系统产生的影响也不会太大</a:t>
            </a:r>
            <a:endParaRPr lang="zh-CN" altLang="en-US" sz="2100">
              <a:solidFill>
                <a:schemeClr val="tx1"/>
              </a:solidFill>
            </a:endParaRPr>
          </a:p>
        </p:txBody>
      </p:sp>
      <p:sp>
        <p:nvSpPr>
          <p:cNvPr id="16" name="圆角矩形标注 15"/>
          <p:cNvSpPr/>
          <p:nvPr/>
        </p:nvSpPr>
        <p:spPr>
          <a:xfrm>
            <a:off x="5410200" y="743585"/>
            <a:ext cx="1826895" cy="803910"/>
          </a:xfrm>
          <a:prstGeom prst="wedgeRoundRectCallout">
            <a:avLst>
              <a:gd name="adj1" fmla="val -71028"/>
              <a:gd name="adj2" fmla="val 55529"/>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如：导弹控制系统，自动驾驶</a:t>
            </a: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系统</a:t>
            </a:r>
            <a:endPar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 name="圆角矩形标注 3"/>
          <p:cNvSpPr/>
          <p:nvPr/>
        </p:nvSpPr>
        <p:spPr>
          <a:xfrm>
            <a:off x="4343400" y="3562985"/>
            <a:ext cx="2021205" cy="803910"/>
          </a:xfrm>
          <a:prstGeom prst="wedgeRoundRectCallout">
            <a:avLst>
              <a:gd name="adj1" fmla="val -99183"/>
              <a:gd name="adj2" fmla="val -70616"/>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altLang="en-US"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a:t>
            </a:r>
            <a:r>
              <a:rPr kumimoji="0" lang="en-US" alt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12306</a:t>
            </a:r>
            <a:r>
              <a:rPr kumimoji="0" lang="zh-CN" altLang="en-US"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订票</a:t>
            </a:r>
            <a:r>
              <a:rPr kumimoji="0" lang="zh-CN" altLang="en-US"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系统</a:t>
            </a:r>
            <a:endParaRPr kumimoji="0" lang="zh-CN" altLang="en-US"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5" name="灯片编号占位符 4"/>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实时系统的特征</a:t>
            </a:r>
            <a:endParaRPr lang="zh-CN" altLang="en-US"/>
          </a:p>
        </p:txBody>
      </p:sp>
      <p:sp>
        <p:nvSpPr>
          <p:cNvPr id="3" name="内容占位符 2"/>
          <p:cNvSpPr>
            <a:spLocks noGrp="1"/>
          </p:cNvSpPr>
          <p:nvPr>
            <p:ph idx="1"/>
          </p:nvPr>
        </p:nvSpPr>
        <p:spPr/>
        <p:txBody>
          <a:bodyPr/>
          <a:p>
            <a:r>
              <a:rPr lang="zh-CN" altLang="en-US"/>
              <a:t>快速的响应时间</a:t>
            </a:r>
            <a:endParaRPr lang="zh-CN" altLang="en-US"/>
          </a:p>
          <a:p>
            <a:r>
              <a:rPr lang="zh-CN" altLang="en-US"/>
              <a:t>有限的交互能力</a:t>
            </a:r>
            <a:endParaRPr lang="zh-CN" altLang="en-US"/>
          </a:p>
          <a:p>
            <a:r>
              <a:rPr lang="zh-CN" altLang="en-US"/>
              <a:t>高可靠性</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三种基本操作系统的比较</a:t>
            </a:r>
            <a:endParaRPr lang="zh-CN" altLang="en-US"/>
          </a:p>
        </p:txBody>
      </p:sp>
      <p:graphicFrame>
        <p:nvGraphicFramePr>
          <p:cNvPr id="859184" name="Group 48"/>
          <p:cNvGraphicFramePr>
            <a:graphicFrameLocks noGrp="1"/>
          </p:cNvGraphicFramePr>
          <p:nvPr>
            <p:ph idx="1"/>
            <p:custDataLst>
              <p:tags r:id="rId1"/>
            </p:custDataLst>
          </p:nvPr>
        </p:nvGraphicFramePr>
        <p:xfrm>
          <a:off x="1485360" y="1429000"/>
          <a:ext cx="6176010" cy="2823210"/>
        </p:xfrm>
        <a:graphic>
          <a:graphicData uri="http://schemas.openxmlformats.org/drawingml/2006/table">
            <a:tbl>
              <a:tblPr/>
              <a:tblGrid>
                <a:gridCol w="1029335"/>
                <a:gridCol w="1029335"/>
                <a:gridCol w="1029335"/>
                <a:gridCol w="1029335"/>
                <a:gridCol w="1029335"/>
                <a:gridCol w="1029335"/>
              </a:tblGrid>
              <a:tr h="467995">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endPar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rPr>
                        <a:t>多路性</a:t>
                      </a:r>
                      <a:endPar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rPr>
                        <a:t>独立性</a:t>
                      </a:r>
                      <a:endPar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rPr>
                        <a:t>及时性</a:t>
                      </a:r>
                      <a:endPar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rPr>
                        <a:t>交互性</a:t>
                      </a:r>
                      <a:endPar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rPr>
                        <a:t>可靠性</a:t>
                      </a:r>
                      <a:endParaRPr kumimoji="0" lang="zh-CN" altLang="en-US" sz="1800" b="0" i="0" u="none" strike="noStrike" cap="none" normalizeH="0" baseline="0" smtClean="0">
                        <a:ln>
                          <a:noFill/>
                        </a:ln>
                        <a:solidFill>
                          <a:srgbClr val="006600"/>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40">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批处理系统</a:t>
                      </a:r>
                      <a:endParaRPr kumimoji="0" lang="zh-CN" altLang="en-US" sz="1800" b="0"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L="91498" marR="91498" marT="34298" marB="3429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无</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无</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差</a:t>
                      </a:r>
                      <a:endParaRPr kumimoji="0" lang="en-US"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a:t>
                      </a: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天</a:t>
                      </a:r>
                      <a:r>
                        <a:rPr kumimoji="0" lang="en-US"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a:t>
                      </a: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时</a:t>
                      </a:r>
                      <a:r>
                        <a:rPr kumimoji="0" lang="zh-CN"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a:t>
                      </a:r>
                      <a:endParaRPr kumimoji="0" lang="en-US"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差</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一般</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分时</a:t>
                      </a:r>
                      <a:endParaRPr kumimoji="0" lang="zh-CN" altLang="en-US" sz="1800" b="0"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系统</a:t>
                      </a:r>
                      <a:endParaRPr kumimoji="0" lang="zh-CN" altLang="en-US" sz="1800" b="0"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L="91498" marR="91498" marT="34298" marB="3429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多终端服务</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有</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好</a:t>
                      </a:r>
                      <a:endParaRPr kumimoji="0" lang="en-US"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a:t>
                      </a: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分</a:t>
                      </a:r>
                      <a:r>
                        <a:rPr kumimoji="0" lang="zh-CN"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a:t>
                      </a: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秒</a:t>
                      </a:r>
                      <a:r>
                        <a:rPr kumimoji="0" lang="zh-CN"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a:t>
                      </a:r>
                      <a:endParaRPr kumimoji="0" lang="en-US" altLang="zh-CN"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好</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可靠</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2175">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实时</a:t>
                      </a:r>
                      <a:endPar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系统</a:t>
                      </a:r>
                      <a:endPar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L="91498" marR="91498" marT="34298" marB="3429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rPr>
                        <a:t>多路采集、多路控制</a:t>
                      </a:r>
                      <a:endPar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有</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最好</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CC"/>
                          </a:solidFill>
                          <a:effectLst/>
                          <a:latin typeface="Times New Roman" panose="02020603050405020304" pitchFamily="18" charset="0"/>
                          <a:ea typeface="楷体" panose="02010609060101010101" pitchFamily="49" charset="-122"/>
                        </a:rPr>
                        <a:t>(ms</a:t>
                      </a:r>
                      <a:r>
                        <a:rPr kumimoji="0" lang="zh-CN" altLang="zh-CN" sz="1800" b="0" i="0" u="none" strike="noStrike" cap="none" normalizeH="0" baseline="0" smtClean="0">
                          <a:ln>
                            <a:noFill/>
                          </a:ln>
                          <a:solidFill>
                            <a:srgbClr val="0000CC"/>
                          </a:solidFill>
                          <a:effectLst/>
                          <a:latin typeface="Times New Roman" panose="02020603050405020304" pitchFamily="18" charset="0"/>
                          <a:ea typeface="楷体" panose="02010609060101010101" pitchFamily="49" charset="-122"/>
                        </a:rPr>
                        <a:t>,</a:t>
                      </a:r>
                      <a:r>
                        <a:rPr kumimoji="0" lang="el-GR" altLang="zh-CN" sz="1800" b="0" i="0" u="none" strike="noStrike" cap="none" normalizeH="0" baseline="0" smtClean="0">
                          <a:ln>
                            <a:noFill/>
                          </a:ln>
                          <a:solidFill>
                            <a:srgbClr val="0000CC"/>
                          </a:solidFill>
                          <a:effectLst/>
                          <a:latin typeface="Times New Roman" panose="02020603050405020304" pitchFamily="18" charset="0"/>
                          <a:ea typeface="楷体" panose="02010609060101010101" pitchFamily="49" charset="-122"/>
                        </a:rPr>
                        <a:t>μ</a:t>
                      </a:r>
                      <a:r>
                        <a:rPr kumimoji="0" lang="en-US" altLang="zh-CN" sz="1800" b="0" i="0" u="none" strike="noStrike" cap="none" normalizeH="0" baseline="0" smtClean="0">
                          <a:ln>
                            <a:noFill/>
                          </a:ln>
                          <a:solidFill>
                            <a:srgbClr val="0000CC"/>
                          </a:solidFill>
                          <a:effectLst/>
                          <a:latin typeface="Times New Roman" panose="02020603050405020304" pitchFamily="18" charset="0"/>
                          <a:ea typeface="楷体" panose="02010609060101010101" pitchFamily="49" charset="-122"/>
                        </a:rPr>
                        <a:t>s)</a:t>
                      </a:r>
                      <a:endParaRPr kumimoji="0" lang="en-US" altLang="zh-CN" sz="1800" b="0" i="0" u="none" strike="noStrike" cap="none" normalizeH="0" baseline="0" smtClean="0">
                        <a:ln>
                          <a:noFill/>
                        </a:ln>
                        <a:solidFill>
                          <a:srgbClr val="0000CC"/>
                        </a:solidFill>
                        <a:effectLst/>
                        <a:latin typeface="Times New Roman" panose="02020603050405020304" pitchFamily="18" charset="0"/>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rPr>
                        <a:t>一般</a:t>
                      </a:r>
                      <a:endParaRPr kumimoji="0" lang="zh-CN" altLang="en-US" sz="1800" b="0" i="0" u="none" strike="noStrike" cap="none" normalizeH="0" baseline="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rPr>
                        <a:t>高度</a:t>
                      </a:r>
                      <a:endPar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rPr>
                        <a:t>可靠</a:t>
                      </a:r>
                      <a:endParaRPr kumimoji="0" lang="zh-CN" altLang="en-US" sz="1800" b="0" i="0" u="none" strike="noStrike" cap="none" normalizeH="0" baseline="0" dirty="0" smtClean="0">
                        <a:ln>
                          <a:noFill/>
                        </a:ln>
                        <a:solidFill>
                          <a:srgbClr val="0000CC"/>
                        </a:solidFill>
                        <a:effectLst/>
                        <a:latin typeface="楷体" panose="02010609060101010101" pitchFamily="49" charset="-122"/>
                        <a:ea typeface="楷体" panose="02010609060101010101" pitchFamily="49" charset="-122"/>
                      </a:endParaRPr>
                    </a:p>
                  </a:txBody>
                  <a:tcPr marL="91498" marR="91498" marT="34298" marB="3429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其他几种操作系统</a:t>
            </a:r>
            <a:endParaRPr lang="zh-CN" altLang="en-US"/>
          </a:p>
        </p:txBody>
      </p:sp>
      <p:sp>
        <p:nvSpPr>
          <p:cNvPr id="3" name="内容占位符 2"/>
          <p:cNvSpPr>
            <a:spLocks noGrp="1"/>
          </p:cNvSpPr>
          <p:nvPr>
            <p:ph idx="1"/>
          </p:nvPr>
        </p:nvSpPr>
        <p:spPr/>
        <p:txBody>
          <a:bodyPr/>
          <a:p>
            <a:r>
              <a:rPr lang="zh-CN" altLang="en-US"/>
              <a:t>网络操作系统：是伴随着计算机网络的发展而诞生的，能把网络中各个计算机有机地结合起来，实现数据传送等功能，</a:t>
            </a:r>
            <a:r>
              <a:rPr lang="zh-CN" altLang="en-US">
                <a:solidFill>
                  <a:srgbClr val="FF0000"/>
                </a:solidFill>
              </a:rPr>
              <a:t>实现网络中各种资源的共享（如文件共享）和各台计算机之间的通信</a:t>
            </a:r>
            <a:r>
              <a:rPr lang="zh-CN" altLang="en-US"/>
              <a:t>。（如：Windows NT 就是 一种典型的网络操作系统，网站服务器就可以使用） </a:t>
            </a:r>
            <a:endParaRPr lang="zh-CN" altLang="en-US"/>
          </a:p>
          <a:p>
            <a:r>
              <a:rPr lang="zh-CN" altLang="en-US"/>
              <a:t>分布式操作系统：主要特点是</a:t>
            </a:r>
            <a:r>
              <a:rPr lang="zh-CN" altLang="en-US">
                <a:solidFill>
                  <a:srgbClr val="FF0000"/>
                </a:solidFill>
              </a:rPr>
              <a:t>分布性</a:t>
            </a:r>
            <a:r>
              <a:rPr lang="zh-CN" altLang="en-US"/>
              <a:t>和</a:t>
            </a:r>
            <a:r>
              <a:rPr lang="zh-CN" altLang="en-US">
                <a:solidFill>
                  <a:srgbClr val="FF0000"/>
                </a:solidFill>
              </a:rPr>
              <a:t>并行性</a:t>
            </a:r>
            <a:r>
              <a:rPr lang="zh-CN" altLang="en-US"/>
              <a:t>。系统中的各台计算机地位相同，</a:t>
            </a:r>
            <a:r>
              <a:rPr lang="zh-CN" altLang="en-US">
                <a:solidFill>
                  <a:srgbClr val="FF0000"/>
                </a:solidFill>
              </a:rPr>
              <a:t>任何工作都可以分布在这些 计算机上，由它们并行、协同完成这个任务</a:t>
            </a:r>
            <a:r>
              <a:rPr lang="zh-CN" altLang="en-US"/>
              <a:t>。 </a:t>
            </a:r>
            <a:endParaRPr lang="zh-CN" altLang="en-US"/>
          </a:p>
          <a:p>
            <a:r>
              <a:rPr lang="zh-CN" altLang="en-US"/>
              <a:t>个人计算机操作系统：如 </a:t>
            </a:r>
            <a:r>
              <a:rPr lang="zh-CN" altLang="en-US">
                <a:solidFill>
                  <a:srgbClr val="FF0000"/>
                </a:solidFill>
              </a:rPr>
              <a:t>Windows XP、MacOS</a:t>
            </a:r>
            <a:r>
              <a:rPr lang="zh-CN" altLang="en-US"/>
              <a:t>，方便个人使用</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22555" y="95885"/>
            <a:ext cx="8899525" cy="4952365"/>
          </a:xfrm>
          <a:prstGeom prst="rect">
            <a:avLst/>
          </a:prstGeom>
        </p:spPr>
      </p:pic>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
        <p:nvSpPr>
          <p:cNvPr id="5" name="文本框 4"/>
          <p:cNvSpPr txBox="1"/>
          <p:nvPr/>
        </p:nvSpPr>
        <p:spPr>
          <a:xfrm>
            <a:off x="4307205" y="2830830"/>
            <a:ext cx="490220" cy="245110"/>
          </a:xfrm>
          <a:prstGeom prst="rect">
            <a:avLst/>
          </a:prstGeom>
          <a:noFill/>
        </p:spPr>
        <p:txBody>
          <a:bodyPr wrap="square" rtlCol="0">
            <a:spAutoFit/>
          </a:bodyPr>
          <a:p>
            <a:r>
              <a:rPr lang="zh-CN" altLang="en-US" sz="1000">
                <a:solidFill>
                  <a:srgbClr val="FF0000"/>
                </a:solidFill>
              </a:rPr>
              <a:t>任务</a:t>
            </a:r>
            <a:endParaRPr lang="zh-CN" altLang="en-US" sz="1000">
              <a:solidFill>
                <a:srgbClr val="FF0000"/>
              </a:solidFill>
            </a:endParaRPr>
          </a:p>
        </p:txBody>
      </p:sp>
      <p:cxnSp>
        <p:nvCxnSpPr>
          <p:cNvPr id="6" name="直接连接符 5"/>
          <p:cNvCxnSpPr>
            <a:endCxn id="5" idx="1"/>
          </p:cNvCxnSpPr>
          <p:nvPr/>
        </p:nvCxnSpPr>
        <p:spPr>
          <a:xfrm>
            <a:off x="4131310" y="2888615"/>
            <a:ext cx="175895" cy="64770"/>
          </a:xfrm>
          <a:prstGeom prst="line">
            <a:avLst/>
          </a:prstGeom>
          <a:solidFill>
            <a:schemeClr val="tx1"/>
          </a:solidFill>
          <a:ln w="38100" cap="sq" cmpd="sng" algn="ctr">
            <a:solidFill>
              <a:schemeClr val="bg2"/>
            </a:solidFill>
            <a:prstDash val="solid"/>
            <a:round/>
            <a:headEnd type="none" w="med" len="med"/>
            <a:tailEnd type="none" w="med" len="med"/>
          </a:ln>
        </p:spPr>
      </p:cxnSp>
      <p:cxnSp>
        <p:nvCxnSpPr>
          <p:cNvPr id="7" name="直接连接符 6"/>
          <p:cNvCxnSpPr/>
          <p:nvPr/>
        </p:nvCxnSpPr>
        <p:spPr>
          <a:xfrm>
            <a:off x="4191000" y="3258185"/>
            <a:ext cx="175895" cy="64770"/>
          </a:xfrm>
          <a:prstGeom prst="line">
            <a:avLst/>
          </a:prstGeom>
          <a:solidFill>
            <a:schemeClr val="tx1"/>
          </a:solidFill>
          <a:ln w="38100" cap="sq" cmpd="sng" algn="ctr">
            <a:solidFill>
              <a:schemeClr val="bg2"/>
            </a:solidFill>
            <a:prstDash val="solid"/>
            <a:round/>
            <a:headEnd type="none" w="med" len="med"/>
            <a:tailEnd type="none" w="med" len="med"/>
          </a:ln>
        </p:spPr>
      </p:cxnSp>
      <p:cxnSp>
        <p:nvCxnSpPr>
          <p:cNvPr id="8" name="直接连接符 7"/>
          <p:cNvCxnSpPr/>
          <p:nvPr/>
        </p:nvCxnSpPr>
        <p:spPr>
          <a:xfrm>
            <a:off x="4131310" y="2877185"/>
            <a:ext cx="175895" cy="64770"/>
          </a:xfrm>
          <a:prstGeom prst="line">
            <a:avLst/>
          </a:prstGeom>
          <a:solidFill>
            <a:schemeClr val="tx1"/>
          </a:solidFill>
          <a:ln w="38100" cap="sq" cmpd="sng" algn="ctr">
            <a:solidFill>
              <a:srgbClr val="FF0000"/>
            </a:solidFill>
            <a:prstDash val="solid"/>
            <a:round/>
            <a:headEnd type="none" w="med" len="med"/>
            <a:tailEnd type="none" w="med" len="med"/>
          </a:ln>
        </p:spPr>
      </p:cxnSp>
      <p:cxnSp>
        <p:nvCxnSpPr>
          <p:cNvPr id="9" name="直接连接符 8"/>
          <p:cNvCxnSpPr/>
          <p:nvPr/>
        </p:nvCxnSpPr>
        <p:spPr>
          <a:xfrm>
            <a:off x="4191000" y="3246755"/>
            <a:ext cx="175895" cy="64770"/>
          </a:xfrm>
          <a:prstGeom prst="line">
            <a:avLst/>
          </a:prstGeom>
          <a:solidFill>
            <a:schemeClr val="tx1"/>
          </a:solidFill>
          <a:ln w="38100" cap="sq" cmpd="sng" algn="ctr">
            <a:solidFill>
              <a:srgbClr val="FF0000"/>
            </a:solidFill>
            <a:prstDash val="solid"/>
            <a:round/>
            <a:headEnd type="none" w="med" len="med"/>
            <a:tailEnd type="none" w="med" len="med"/>
          </a:ln>
        </p:spPr>
      </p:cxnSp>
      <p:sp>
        <p:nvSpPr>
          <p:cNvPr id="10" name="文本框 9"/>
          <p:cNvSpPr txBox="1"/>
          <p:nvPr/>
        </p:nvSpPr>
        <p:spPr>
          <a:xfrm>
            <a:off x="4307205" y="3156585"/>
            <a:ext cx="490220" cy="245110"/>
          </a:xfrm>
          <a:prstGeom prst="rect">
            <a:avLst/>
          </a:prstGeom>
          <a:noFill/>
        </p:spPr>
        <p:txBody>
          <a:bodyPr wrap="square" rtlCol="0">
            <a:spAutoFit/>
          </a:bodyPr>
          <a:p>
            <a:r>
              <a:rPr lang="zh-CN" altLang="en-US" sz="1000">
                <a:solidFill>
                  <a:srgbClr val="FF0000"/>
                </a:solidFill>
              </a:rPr>
              <a:t>任务</a:t>
            </a:r>
            <a:endParaRPr lang="zh-CN" altLang="en-US" sz="1000">
              <a:solidFill>
                <a:srgbClr val="FF0000"/>
              </a:solidFill>
            </a:endParaRPr>
          </a:p>
        </p:txBody>
      </p:sp>
    </p:spTree>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考研专业课统考</a:t>
            </a:r>
            <a:endParaRPr lang="zh-CN" altLang="en-US"/>
          </a:p>
        </p:txBody>
      </p:sp>
      <p:sp>
        <p:nvSpPr>
          <p:cNvPr id="13315" name="内容占位符 4"/>
          <p:cNvSpPr>
            <a:spLocks noGrp="1"/>
          </p:cNvSpPr>
          <p:nvPr>
            <p:ph sz="quarter" idx="10"/>
          </p:nvPr>
        </p:nvSpPr>
        <p:spPr bwMode="auto">
          <a:xfrm>
            <a:off x="1256720" y="1143200"/>
            <a:ext cx="6156608" cy="2214950"/>
          </a:xfrm>
        </p:spPr>
        <p:txBody>
          <a:bodyPr wrap="square" numCol="1" anchor="t" anchorCtr="0" compatLnSpc="1">
            <a:normAutofit fontScale="25000" lnSpcReduction="20000"/>
          </a:bodyPr>
          <a:p>
            <a:pPr marL="927100" indent="-457200" eaLnBrk="1" hangingPunct="1">
              <a:lnSpc>
                <a:spcPts val="3800"/>
              </a:lnSpc>
              <a:buClrTx/>
            </a:pPr>
            <a:r>
              <a:rPr lang="zh-CN" altLang="en-US" sz="8400" dirty="0">
                <a:solidFill>
                  <a:schemeClr val="tx1"/>
                </a:solidFill>
              </a:rPr>
              <a:t>分数比例 </a:t>
            </a:r>
            <a:endParaRPr lang="zh-CN" altLang="en-US" sz="8400" dirty="0">
              <a:solidFill>
                <a:schemeClr val="tx1"/>
              </a:solidFill>
            </a:endParaRPr>
          </a:p>
          <a:p>
            <a:pPr marL="469900" indent="0" eaLnBrk="1" hangingPunct="1">
              <a:lnSpc>
                <a:spcPts val="3800"/>
              </a:lnSpc>
              <a:buNone/>
            </a:pPr>
            <a:r>
              <a:rPr lang="en-US" altLang="zh-CN" sz="8400" dirty="0" smtClean="0">
                <a:solidFill>
                  <a:schemeClr val="tx1"/>
                </a:solidFill>
              </a:rPr>
              <a:t>150</a:t>
            </a:r>
            <a:r>
              <a:rPr lang="zh-CN" altLang="en-US" sz="8400" dirty="0" smtClean="0">
                <a:solidFill>
                  <a:schemeClr val="tx1"/>
                </a:solidFill>
              </a:rPr>
              <a:t>分，</a:t>
            </a:r>
            <a:r>
              <a:rPr lang="en-US" altLang="zh-CN" sz="8400" dirty="0" smtClean="0">
                <a:solidFill>
                  <a:schemeClr val="tx1"/>
                </a:solidFill>
              </a:rPr>
              <a:t>180</a:t>
            </a:r>
            <a:r>
              <a:rPr lang="zh-CN" altLang="en-US" sz="8400" dirty="0" smtClean="0">
                <a:solidFill>
                  <a:schemeClr val="tx1"/>
                </a:solidFill>
              </a:rPr>
              <a:t>分钟</a:t>
            </a:r>
            <a:endParaRPr lang="zh-CN" altLang="en-US" sz="8400" dirty="0" smtClean="0">
              <a:solidFill>
                <a:schemeClr val="tx1"/>
              </a:solidFill>
            </a:endParaRPr>
          </a:p>
          <a:p>
            <a:pPr marL="469900" indent="0" eaLnBrk="1" hangingPunct="1">
              <a:lnSpc>
                <a:spcPts val="3800"/>
              </a:lnSpc>
              <a:buNone/>
            </a:pPr>
            <a:r>
              <a:rPr lang="zh-CN" altLang="en-US" sz="8400" dirty="0" smtClean="0">
                <a:solidFill>
                  <a:schemeClr val="tx1"/>
                </a:solidFill>
              </a:rPr>
              <a:t>数据结构 </a:t>
            </a:r>
            <a:r>
              <a:rPr lang="en-US" altLang="zh-CN" sz="8400" dirty="0">
                <a:solidFill>
                  <a:schemeClr val="tx1"/>
                </a:solidFill>
              </a:rPr>
              <a:t>45</a:t>
            </a:r>
            <a:r>
              <a:rPr lang="zh-CN" altLang="en-US" sz="8400" dirty="0">
                <a:solidFill>
                  <a:schemeClr val="tx1"/>
                </a:solidFill>
              </a:rPr>
              <a:t>分；计算机组成原理 </a:t>
            </a:r>
            <a:r>
              <a:rPr lang="en-US" altLang="zh-CN" sz="8400" dirty="0">
                <a:solidFill>
                  <a:schemeClr val="tx1"/>
                </a:solidFill>
              </a:rPr>
              <a:t>45 </a:t>
            </a:r>
            <a:r>
              <a:rPr lang="zh-CN" altLang="en-US" sz="8400" dirty="0">
                <a:solidFill>
                  <a:schemeClr val="tx1"/>
                </a:solidFill>
              </a:rPr>
              <a:t>分</a:t>
            </a:r>
            <a:endParaRPr lang="zh-CN" altLang="en-US" sz="8400" dirty="0">
              <a:solidFill>
                <a:schemeClr val="tx1"/>
              </a:solidFill>
            </a:endParaRPr>
          </a:p>
          <a:p>
            <a:pPr marL="469900" indent="0" eaLnBrk="1" hangingPunct="1">
              <a:lnSpc>
                <a:spcPts val="3800"/>
              </a:lnSpc>
              <a:buNone/>
            </a:pPr>
            <a:r>
              <a:rPr lang="zh-CN" altLang="en-US" sz="8400" dirty="0">
                <a:solidFill>
                  <a:srgbClr val="FF0000"/>
                </a:solidFill>
              </a:rPr>
              <a:t>操作系统 </a:t>
            </a:r>
            <a:r>
              <a:rPr lang="en-US" altLang="zh-CN" sz="8400" dirty="0">
                <a:solidFill>
                  <a:srgbClr val="FF0000"/>
                </a:solidFill>
              </a:rPr>
              <a:t>35</a:t>
            </a:r>
            <a:r>
              <a:rPr lang="zh-CN" altLang="en-US" sz="8400" dirty="0">
                <a:solidFill>
                  <a:srgbClr val="FF0000"/>
                </a:solidFill>
              </a:rPr>
              <a:t>分</a:t>
            </a:r>
            <a:r>
              <a:rPr lang="zh-CN" altLang="en-US" sz="8400" dirty="0">
                <a:solidFill>
                  <a:schemeClr val="tx1"/>
                </a:solidFill>
              </a:rPr>
              <a:t>；计算机网络 </a:t>
            </a:r>
            <a:r>
              <a:rPr lang="en-US" altLang="zh-CN" sz="8400" dirty="0">
                <a:solidFill>
                  <a:schemeClr val="tx1"/>
                </a:solidFill>
              </a:rPr>
              <a:t>25</a:t>
            </a:r>
            <a:r>
              <a:rPr lang="zh-CN" altLang="en-US" sz="8400" dirty="0" smtClean="0">
                <a:solidFill>
                  <a:schemeClr val="tx1"/>
                </a:solidFill>
              </a:rPr>
              <a:t>分</a:t>
            </a:r>
            <a:endParaRPr lang="en-US" altLang="zh-CN" sz="8400" dirty="0" smtClean="0">
              <a:solidFill>
                <a:schemeClr val="tx1"/>
              </a:solidFill>
            </a:endParaRPr>
          </a:p>
          <a:p>
            <a:pPr marL="927100" indent="-457200" eaLnBrk="1" hangingPunct="1">
              <a:lnSpc>
                <a:spcPts val="3800"/>
              </a:lnSpc>
              <a:buClrTx/>
            </a:pPr>
            <a:r>
              <a:rPr lang="zh-CN" altLang="en-US" sz="8400" dirty="0" smtClean="0">
                <a:solidFill>
                  <a:schemeClr val="tx1"/>
                </a:solidFill>
              </a:rPr>
              <a:t>试卷结构</a:t>
            </a:r>
            <a:endParaRPr lang="en-US" altLang="zh-CN" sz="8400" dirty="0" smtClean="0">
              <a:solidFill>
                <a:schemeClr val="tx1"/>
              </a:solidFill>
            </a:endParaRPr>
          </a:p>
          <a:p>
            <a:pPr marL="469900" indent="0" eaLnBrk="1" hangingPunct="1">
              <a:lnSpc>
                <a:spcPts val="3800"/>
              </a:lnSpc>
              <a:buNone/>
            </a:pPr>
            <a:r>
              <a:rPr lang="zh-CN" altLang="en-US" sz="8400" dirty="0">
                <a:solidFill>
                  <a:schemeClr val="tx1"/>
                </a:solidFill>
              </a:rPr>
              <a:t>单项选择题 </a:t>
            </a:r>
            <a:r>
              <a:rPr lang="en-US" altLang="zh-CN" sz="8400" dirty="0">
                <a:solidFill>
                  <a:schemeClr val="tx1"/>
                </a:solidFill>
              </a:rPr>
              <a:t>80</a:t>
            </a:r>
            <a:r>
              <a:rPr lang="zh-CN" altLang="en-US" sz="8400" dirty="0">
                <a:solidFill>
                  <a:schemeClr val="tx1"/>
                </a:solidFill>
              </a:rPr>
              <a:t>分（</a:t>
            </a:r>
            <a:r>
              <a:rPr lang="en-US" altLang="zh-CN" sz="8400" dirty="0">
                <a:solidFill>
                  <a:schemeClr val="tx1"/>
                </a:solidFill>
              </a:rPr>
              <a:t>40</a:t>
            </a:r>
            <a:r>
              <a:rPr lang="zh-CN" altLang="en-US" sz="8400" dirty="0">
                <a:solidFill>
                  <a:schemeClr val="tx1"/>
                </a:solidFill>
              </a:rPr>
              <a:t>小题</a:t>
            </a:r>
            <a:r>
              <a:rPr lang="en-US" altLang="zh-CN" sz="8400" dirty="0">
                <a:solidFill>
                  <a:schemeClr val="tx1"/>
                </a:solidFill>
              </a:rPr>
              <a:t>×2</a:t>
            </a:r>
            <a:r>
              <a:rPr lang="zh-CN" altLang="en-US" sz="8400" dirty="0">
                <a:solidFill>
                  <a:schemeClr val="tx1"/>
                </a:solidFill>
              </a:rPr>
              <a:t>分）</a:t>
            </a:r>
            <a:endParaRPr lang="zh-CN" altLang="en-US" sz="8400" dirty="0">
              <a:solidFill>
                <a:schemeClr val="tx1"/>
              </a:solidFill>
            </a:endParaRPr>
          </a:p>
          <a:p>
            <a:pPr marL="469900" indent="0" eaLnBrk="1" hangingPunct="1">
              <a:lnSpc>
                <a:spcPts val="3800"/>
              </a:lnSpc>
              <a:buNone/>
            </a:pPr>
            <a:r>
              <a:rPr lang="zh-CN" altLang="en-US" sz="8400" dirty="0">
                <a:solidFill>
                  <a:schemeClr val="tx1"/>
                </a:solidFill>
              </a:rPr>
              <a:t>综合应用题 </a:t>
            </a:r>
            <a:r>
              <a:rPr lang="en-US" altLang="zh-CN" sz="8400" dirty="0">
                <a:solidFill>
                  <a:schemeClr val="tx1"/>
                </a:solidFill>
              </a:rPr>
              <a:t>70</a:t>
            </a:r>
            <a:r>
              <a:rPr lang="zh-CN" altLang="en-US" sz="8400" dirty="0">
                <a:solidFill>
                  <a:schemeClr val="tx1"/>
                </a:solidFill>
              </a:rPr>
              <a:t>分</a:t>
            </a:r>
            <a:endParaRPr lang="zh-CN" altLang="en-US" sz="8400" dirty="0">
              <a:solidFill>
                <a:schemeClr val="tx1"/>
              </a:solidFill>
            </a:endParaRPr>
          </a:p>
          <a:p>
            <a:pPr marL="469900" indent="0" eaLnBrk="1" hangingPunct="1">
              <a:lnSpc>
                <a:spcPts val="3800"/>
              </a:lnSpc>
              <a:buNone/>
            </a:pPr>
            <a:endParaRPr lang="zh-CN" altLang="en-US" dirty="0">
              <a:solidFill>
                <a:schemeClr val="tx1"/>
              </a:solidFill>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微机操作系统的发展</a:t>
            </a:r>
            <a:endParaRPr lang="zh-CN" altLang="en-US"/>
          </a:p>
        </p:txBody>
      </p:sp>
      <p:sp>
        <p:nvSpPr>
          <p:cNvPr id="3" name="内容占位符 2"/>
          <p:cNvSpPr>
            <a:spLocks noGrp="1"/>
          </p:cNvSpPr>
          <p:nvPr>
            <p:ph idx="1"/>
          </p:nvPr>
        </p:nvSpPr>
        <p:spPr/>
        <p:txBody>
          <a:bodyPr/>
          <a:p>
            <a:r>
              <a:rPr lang="zh-CN" altLang="en-US"/>
              <a:t>单用户单任务操作系统</a:t>
            </a:r>
            <a:endParaRPr lang="zh-CN" altLang="en-US"/>
          </a:p>
          <a:p>
            <a:pPr marL="800100" lvl="1" indent="-342900">
              <a:buFont typeface="Wingdings" panose="05000000000000000000" charset="0"/>
              <a:buChar char="l"/>
            </a:pPr>
            <a:r>
              <a:rPr lang="zh-CN" altLang="en-US" sz="2100">
                <a:solidFill>
                  <a:schemeClr val="tx1"/>
                </a:solidFill>
              </a:rPr>
              <a:t>CP/M </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MS-DOS</a:t>
            </a: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单用户多任务操作系统</a:t>
            </a:r>
            <a:endParaRPr lang="zh-CN" altLang="en-US">
              <a:solidFill>
                <a:schemeClr val="tx1"/>
              </a:solidFill>
            </a:endParaRPr>
          </a:p>
          <a:p>
            <a:pPr marL="800100" lvl="1" indent="-342900">
              <a:buFont typeface="Wingdings" panose="05000000000000000000" charset="0"/>
              <a:buChar char="l"/>
            </a:pPr>
            <a:r>
              <a:rPr lang="zh-CN" altLang="en-US" sz="2100">
                <a:solidFill>
                  <a:schemeClr val="tx1"/>
                </a:solidFill>
              </a:rPr>
              <a:t>只允许一个用户上机，但允许用户把程序分为若干个任务，使它们并发执行，从而有效地改善了系统的性能</a:t>
            </a:r>
            <a:endParaRPr lang="zh-CN" altLang="en-US" sz="2100">
              <a:solidFill>
                <a:schemeClr val="tx1"/>
              </a:solidFill>
            </a:endParaRPr>
          </a:p>
          <a:p>
            <a:pPr marL="800100" lvl="1" indent="-342900">
              <a:buFont typeface="Wingdings" panose="05000000000000000000" charset="0"/>
              <a:buChar char="l"/>
            </a:pPr>
            <a:r>
              <a:rPr lang="en-US" altLang="zh-CN" sz="2100">
                <a:solidFill>
                  <a:schemeClr val="tx1"/>
                </a:solidFill>
              </a:rPr>
              <a:t>Windows</a:t>
            </a:r>
            <a:endParaRPr lang="en-US" altLang="zh-CN" sz="2100">
              <a:solidFill>
                <a:schemeClr val="tx1"/>
              </a:solidFill>
            </a:endParaRPr>
          </a:p>
          <a:p>
            <a:pPr marL="342900" lvl="0" indent="-342900">
              <a:buFont typeface="Wingdings" panose="05000000000000000000" charset="0"/>
              <a:buChar char="l"/>
            </a:pPr>
            <a:r>
              <a:rPr lang="zh-CN" altLang="en-US" dirty="0">
                <a:latin typeface="黑体" panose="02010609060101010101" charset="-122"/>
                <a:ea typeface="黑体" panose="02010609060101010101" charset="-122"/>
                <a:sym typeface="+mn-ea"/>
              </a:rPr>
              <a:t>多用户多任务操作系统</a:t>
            </a:r>
            <a:endParaRPr lang="zh-CN" altLang="en-US" dirty="0">
              <a:latin typeface="黑体" panose="02010609060101010101" charset="-122"/>
              <a:ea typeface="黑体" panose="02010609060101010101" charset="-122"/>
              <a:sym typeface="+mn-ea"/>
            </a:endParaRPr>
          </a:p>
          <a:p>
            <a:pPr marL="800100" lvl="1" indent="-342900">
              <a:buFont typeface="Wingdings" panose="05000000000000000000" charset="0"/>
              <a:buChar char="l"/>
            </a:pPr>
            <a:r>
              <a:rPr lang="zh-CN" altLang="en-US" sz="2100">
                <a:solidFill>
                  <a:schemeClr val="tx1"/>
                </a:solidFill>
              </a:rPr>
              <a:t>多用户通过各自终端使用同一台机器，</a:t>
            </a:r>
            <a:r>
              <a:rPr lang="en-US" altLang="zh-CN" sz="2100">
                <a:solidFill>
                  <a:schemeClr val="tx1"/>
                </a:solidFill>
              </a:rPr>
              <a:t>UNIX OS</a:t>
            </a:r>
            <a:r>
              <a:rPr lang="zh-CN" altLang="en-US" sz="2100">
                <a:solidFill>
                  <a:schemeClr val="tx1"/>
                </a:solidFill>
              </a:rPr>
              <a:t>，</a:t>
            </a:r>
            <a:r>
              <a:rPr lang="en-US" altLang="zh-CN" sz="2100">
                <a:solidFill>
                  <a:schemeClr val="tx1"/>
                </a:solidFill>
              </a:rPr>
              <a:t>LINUX </a:t>
            </a:r>
            <a:r>
              <a:rPr lang="en-US" altLang="zh-CN" sz="2100">
                <a:solidFill>
                  <a:schemeClr val="tx1"/>
                </a:solidFill>
              </a:rPr>
              <a:t>OS</a:t>
            </a:r>
            <a:endParaRPr lang="en-US" altLang="zh-CN"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CP/M操作系统界面</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45058" name="图片 339969"/>
          <p:cNvPicPr>
            <a:picLocks noChangeAspect="1"/>
          </p:cNvPicPr>
          <p:nvPr>
            <p:custDataLst>
              <p:tags r:id="rId1"/>
            </p:custDataLst>
          </p:nvPr>
        </p:nvPicPr>
        <p:blipFill>
          <a:blip r:embed="rId2"/>
          <a:stretch>
            <a:fillRect/>
          </a:stretch>
        </p:blipFill>
        <p:spPr>
          <a:xfrm>
            <a:off x="4114800" y="1162368"/>
            <a:ext cx="4629150" cy="3638550"/>
          </a:xfrm>
          <a:prstGeom prst="rect">
            <a:avLst/>
          </a:prstGeom>
          <a:noFill/>
          <a:ln w="9525">
            <a:noFill/>
          </a:ln>
        </p:spPr>
      </p:pic>
      <p:sp>
        <p:nvSpPr>
          <p:cNvPr id="5" name="文本框 4"/>
          <p:cNvSpPr txBox="1"/>
          <p:nvPr/>
        </p:nvSpPr>
        <p:spPr>
          <a:xfrm>
            <a:off x="609600" y="1162685"/>
            <a:ext cx="3347085" cy="3784600"/>
          </a:xfrm>
          <a:prstGeom prst="rect">
            <a:avLst/>
          </a:prstGeom>
          <a:noFill/>
        </p:spPr>
        <p:txBody>
          <a:bodyPr wrap="square" rtlCol="0" anchor="t">
            <a:spAutoFit/>
          </a:bodyPr>
          <a:p>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CP/M</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系统由</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Digital Research</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公司（</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1991</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年被</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Novell</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兼并）在</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1974</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年开发。在</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70</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年代，它成为被广泛应用的操作系统。通过它的命令行选项，人们开始了解操作系统。微软</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20</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年后推出的</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DOS</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系统便是在它的基础上开发的。</a:t>
            </a:r>
            <a:endParaRPr lang="zh-CN" altLang="en-US" sz="2400" b="0" dirty="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MS-DOS界面</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46084" name="图片 340996"/>
          <p:cNvPicPr>
            <a:picLocks noChangeAspect="1"/>
          </p:cNvPicPr>
          <p:nvPr/>
        </p:nvPicPr>
        <p:blipFill>
          <a:blip r:embed="rId1"/>
          <a:stretch>
            <a:fillRect/>
          </a:stretch>
        </p:blipFill>
        <p:spPr>
          <a:xfrm>
            <a:off x="5715000" y="57150"/>
            <a:ext cx="2661920" cy="1961515"/>
          </a:xfrm>
          <a:prstGeom prst="rect">
            <a:avLst/>
          </a:prstGeom>
          <a:noFill/>
          <a:ln w="9525">
            <a:noFill/>
          </a:ln>
        </p:spPr>
      </p:pic>
      <p:pic>
        <p:nvPicPr>
          <p:cNvPr id="46082" name="图片 340993"/>
          <p:cNvPicPr>
            <a:picLocks noChangeAspect="1"/>
          </p:cNvPicPr>
          <p:nvPr/>
        </p:nvPicPr>
        <p:blipFill>
          <a:blip r:embed="rId2"/>
          <a:stretch>
            <a:fillRect/>
          </a:stretch>
        </p:blipFill>
        <p:spPr>
          <a:xfrm>
            <a:off x="5715000" y="2117090"/>
            <a:ext cx="2896235" cy="2909570"/>
          </a:xfrm>
          <a:prstGeom prst="rect">
            <a:avLst/>
          </a:prstGeom>
          <a:noFill/>
          <a:ln w="9525">
            <a:noFill/>
          </a:ln>
        </p:spPr>
      </p:pic>
      <p:sp>
        <p:nvSpPr>
          <p:cNvPr id="5" name="文本框 4"/>
          <p:cNvSpPr txBox="1"/>
          <p:nvPr/>
        </p:nvSpPr>
        <p:spPr>
          <a:xfrm>
            <a:off x="457200" y="1233805"/>
            <a:ext cx="4874895" cy="2676525"/>
          </a:xfrm>
          <a:prstGeom prst="rect">
            <a:avLst/>
          </a:prstGeom>
          <a:noFill/>
        </p:spPr>
        <p:txBody>
          <a:bodyPr wrap="square" rtlCol="0" anchor="t">
            <a:spAutoFit/>
          </a:bodyPr>
          <a:p>
            <a:pPr algn="just"/>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DOS</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又称磁盘操作系统。</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DOS</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命令行模式足足统治了系统市场</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15</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年（</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1981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到 </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1995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）。若是把部分以 </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DOS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为基础的 微软</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Windows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版本，如 </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Windows 95</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98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和 </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Me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等都算进去的话，那么其商业寿命可以算到 </a:t>
            </a:r>
            <a:r>
              <a:rPr lang="en-US" altLang="zh-CN" sz="2400" b="0" dirty="0">
                <a:solidFill>
                  <a:schemeClr val="tx1"/>
                </a:solidFill>
                <a:latin typeface="黑体" panose="02010609060101010101" charset="-122"/>
                <a:ea typeface="黑体" panose="02010609060101010101" charset="-122"/>
                <a:cs typeface="黑体" panose="02010609060101010101" charset="-122"/>
                <a:sym typeface="+mn-ea"/>
              </a:rPr>
              <a:t>2000 </a:t>
            </a:r>
            <a:r>
              <a:rPr lang="zh-CN" altLang="en-US" sz="2400" b="0" dirty="0">
                <a:solidFill>
                  <a:schemeClr val="tx1"/>
                </a:solidFill>
                <a:latin typeface="黑体" panose="02010609060101010101" charset="-122"/>
                <a:ea typeface="黑体" panose="02010609060101010101" charset="-122"/>
                <a:cs typeface="黑体" panose="02010609060101010101" charset="-122"/>
                <a:sym typeface="+mn-ea"/>
              </a:rPr>
              <a:t>年。</a:t>
            </a:r>
            <a:endParaRPr lang="zh-CN" altLang="en-US" sz="2400" b="0" dirty="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DOS能</a:t>
            </a:r>
            <a:r>
              <a:rPr lang="zh-CN" altLang="en-US">
                <a:sym typeface="+mn-ea"/>
              </a:rPr>
              <a:t>做什么</a:t>
            </a:r>
            <a:endParaRPr lang="zh-CN" altLang="en-US">
              <a:sym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381000" y="1123950"/>
            <a:ext cx="3867785" cy="3658235"/>
          </a:xfrm>
          <a:prstGeom prst="rect">
            <a:avLst/>
          </a:prstGeom>
        </p:spPr>
      </p:pic>
      <p:pic>
        <p:nvPicPr>
          <p:cNvPr id="6" name="图片 5"/>
          <p:cNvPicPr>
            <a:picLocks noChangeAspect="1"/>
          </p:cNvPicPr>
          <p:nvPr/>
        </p:nvPicPr>
        <p:blipFill>
          <a:blip r:embed="rId2"/>
          <a:stretch>
            <a:fillRect/>
          </a:stretch>
        </p:blipFill>
        <p:spPr>
          <a:xfrm>
            <a:off x="4343400" y="1123950"/>
            <a:ext cx="4765040" cy="3291205"/>
          </a:xfrm>
          <a:prstGeom prst="rect">
            <a:avLst/>
          </a:prstGeom>
        </p:spPr>
      </p:pic>
    </p:spTree>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DOS能做什么</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533400" y="1050925"/>
            <a:ext cx="3361055" cy="1854200"/>
          </a:xfrm>
          <a:prstGeom prst="rect">
            <a:avLst/>
          </a:prstGeom>
        </p:spPr>
      </p:pic>
      <p:pic>
        <p:nvPicPr>
          <p:cNvPr id="6" name="图片 5"/>
          <p:cNvPicPr>
            <a:picLocks noChangeAspect="1"/>
          </p:cNvPicPr>
          <p:nvPr/>
        </p:nvPicPr>
        <p:blipFill>
          <a:blip r:embed="rId2"/>
          <a:stretch>
            <a:fillRect/>
          </a:stretch>
        </p:blipFill>
        <p:spPr>
          <a:xfrm>
            <a:off x="4267200" y="1050925"/>
            <a:ext cx="4756150" cy="3580765"/>
          </a:xfrm>
          <a:prstGeom prst="rect">
            <a:avLst/>
          </a:prstGeom>
        </p:spPr>
      </p:pic>
      <p:sp>
        <p:nvSpPr>
          <p:cNvPr id="7" name="文本框 6"/>
          <p:cNvSpPr txBox="1"/>
          <p:nvPr/>
        </p:nvSpPr>
        <p:spPr>
          <a:xfrm>
            <a:off x="1356360" y="3058160"/>
            <a:ext cx="1158240" cy="306705"/>
          </a:xfrm>
          <a:prstGeom prst="rect">
            <a:avLst/>
          </a:prstGeom>
          <a:noFill/>
        </p:spPr>
        <p:txBody>
          <a:bodyPr wrap="square" rtlCol="0">
            <a:spAutoFit/>
          </a:bodyPr>
          <a:p>
            <a:r>
              <a:rPr lang="en-US" altLang="zh-CN" sz="1400">
                <a:solidFill>
                  <a:schemeClr val="tx1"/>
                </a:solidFill>
              </a:rPr>
              <a:t>basic</a:t>
            </a:r>
            <a:r>
              <a:rPr lang="zh-CN" altLang="en-US" sz="1400">
                <a:solidFill>
                  <a:schemeClr val="tx1"/>
                </a:solidFill>
              </a:rPr>
              <a:t>编程</a:t>
            </a:r>
            <a:endParaRPr lang="zh-CN" altLang="en-US" sz="1400">
              <a:solidFill>
                <a:schemeClr val="tx1"/>
              </a:solidFill>
            </a:endParaRPr>
          </a:p>
        </p:txBody>
      </p:sp>
      <p:sp>
        <p:nvSpPr>
          <p:cNvPr id="8" name="文本框 7"/>
          <p:cNvSpPr txBox="1"/>
          <p:nvPr/>
        </p:nvSpPr>
        <p:spPr>
          <a:xfrm>
            <a:off x="6400800" y="4705350"/>
            <a:ext cx="807085" cy="306705"/>
          </a:xfrm>
          <a:prstGeom prst="rect">
            <a:avLst/>
          </a:prstGeom>
          <a:noFill/>
        </p:spPr>
        <p:txBody>
          <a:bodyPr wrap="square" rtlCol="0">
            <a:spAutoFit/>
          </a:bodyPr>
          <a:p>
            <a:r>
              <a:rPr lang="en-US" altLang="zh-CN" sz="1400">
                <a:solidFill>
                  <a:schemeClr val="tx1"/>
                </a:solidFill>
              </a:rPr>
              <a:t>wps</a:t>
            </a:r>
            <a:endParaRPr lang="en-US" altLang="zh-CN" sz="1400">
              <a:solidFill>
                <a:schemeClr val="tx1"/>
              </a:solidFill>
            </a:endParaRPr>
          </a:p>
        </p:txBody>
      </p:sp>
    </p:spTree>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Windows 95</a:t>
            </a:r>
            <a:r>
              <a:rPr lang="en-US" altLang="zh-CN"/>
              <a:t>/98</a:t>
            </a:r>
            <a:endParaRPr lang="en-US" altLang="zh-CN"/>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47106" name="图片 342017"/>
          <p:cNvPicPr>
            <a:picLocks noChangeAspect="1"/>
          </p:cNvPicPr>
          <p:nvPr/>
        </p:nvPicPr>
        <p:blipFill>
          <a:blip r:embed="rId1"/>
          <a:stretch>
            <a:fillRect/>
          </a:stretch>
        </p:blipFill>
        <p:spPr>
          <a:xfrm>
            <a:off x="4114800" y="438785"/>
            <a:ext cx="4438015" cy="4121150"/>
          </a:xfrm>
          <a:prstGeom prst="rect">
            <a:avLst/>
          </a:prstGeom>
          <a:noFill/>
          <a:ln w="9525">
            <a:noFill/>
          </a:ln>
        </p:spPr>
      </p:pic>
      <p:sp>
        <p:nvSpPr>
          <p:cNvPr id="6" name="文本框 5"/>
          <p:cNvSpPr txBox="1"/>
          <p:nvPr/>
        </p:nvSpPr>
        <p:spPr>
          <a:xfrm>
            <a:off x="609600" y="1276350"/>
            <a:ext cx="3296920" cy="3046095"/>
          </a:xfrm>
          <a:prstGeom prst="rect">
            <a:avLst/>
          </a:prstGeom>
          <a:noFill/>
        </p:spPr>
        <p:txBody>
          <a:bodyPr wrap="square" rtlCol="0" anchor="t">
            <a:spAutoFit/>
          </a:bodyPr>
          <a:p>
            <a:r>
              <a:rPr lang="zh-CN" altLang="en-US" sz="2400" b="0">
                <a:solidFill>
                  <a:schemeClr val="tx1"/>
                </a:solidFill>
                <a:latin typeface="黑体" panose="02010609060101010101" charset="-122"/>
                <a:ea typeface="黑体" panose="02010609060101010101" charset="-122"/>
                <a:cs typeface="黑体" panose="02010609060101010101" charset="-122"/>
              </a:rPr>
              <a:t>Windows 95是微软1995年推出的操作系统，它第一次抛弃了对16位x86的支持。同时，Windows 95首次加入了开始菜单和任务栏两项功能。</a:t>
            </a:r>
            <a:r>
              <a:rPr lang="en-US" altLang="zh-CN" sz="2400" b="0">
                <a:solidFill>
                  <a:schemeClr val="tx1"/>
                </a:solidFill>
                <a:latin typeface="黑体" panose="02010609060101010101" charset="-122"/>
                <a:ea typeface="黑体" panose="02010609060101010101" charset="-122"/>
                <a:cs typeface="黑体" panose="02010609060101010101" charset="-122"/>
              </a:rPr>
              <a:t>1998</a:t>
            </a:r>
            <a:r>
              <a:rPr lang="zh-CN" altLang="en-US" sz="2400" b="0">
                <a:solidFill>
                  <a:schemeClr val="tx1"/>
                </a:solidFill>
                <a:latin typeface="黑体" panose="02010609060101010101" charset="-122"/>
                <a:ea typeface="黑体" panose="02010609060101010101" charset="-122"/>
                <a:cs typeface="黑体" panose="02010609060101010101" charset="-122"/>
              </a:rPr>
              <a:t>年微软推出了改进版</a:t>
            </a:r>
            <a:r>
              <a:rPr lang="en-US" altLang="zh-CN" sz="2400" b="0">
                <a:solidFill>
                  <a:schemeClr val="tx1"/>
                </a:solidFill>
                <a:latin typeface="黑体" panose="02010609060101010101" charset="-122"/>
                <a:ea typeface="黑体" panose="02010609060101010101" charset="-122"/>
                <a:cs typeface="黑体" panose="02010609060101010101" charset="-122"/>
              </a:rPr>
              <a:t> </a:t>
            </a:r>
            <a:r>
              <a:rPr lang="en-US" altLang="zh-CN" sz="2400" b="0">
                <a:solidFill>
                  <a:schemeClr val="tx1"/>
                </a:solidFill>
                <a:latin typeface="黑体" panose="02010609060101010101" charset="-122"/>
                <a:ea typeface="黑体" panose="02010609060101010101" charset="-122"/>
                <a:cs typeface="黑体" panose="02010609060101010101" charset="-122"/>
              </a:rPr>
              <a:t>Windows 98</a:t>
            </a:r>
            <a:endParaRPr lang="en-US" altLang="zh-CN" sz="2400" b="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transition spd="slow">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UNIX的诞生</a:t>
            </a:r>
            <a:endParaRPr lang="zh-CN" altLang="en-US"/>
          </a:p>
        </p:txBody>
      </p:sp>
      <p:sp>
        <p:nvSpPr>
          <p:cNvPr id="3" name="内容占位符 2"/>
          <p:cNvSpPr>
            <a:spLocks noGrp="1"/>
          </p:cNvSpPr>
          <p:nvPr>
            <p:ph idx="1"/>
          </p:nvPr>
        </p:nvSpPr>
        <p:spPr/>
        <p:txBody>
          <a:bodyPr/>
          <a:p>
            <a:r>
              <a:rPr lang="zh-CN" altLang="en-US"/>
              <a:t>1965年Multics项目启动。MIT、贝尔实验室</a:t>
            </a:r>
            <a:endParaRPr lang="zh-CN" altLang="en-US"/>
          </a:p>
          <a:p>
            <a:pPr marL="0" indent="0">
              <a:buNone/>
            </a:pPr>
            <a:r>
              <a:rPr lang="en-US" altLang="zh-CN"/>
              <a:t>    </a:t>
            </a:r>
            <a:r>
              <a:rPr lang="zh-CN" altLang="en-US"/>
              <a:t>、通用电气公司参与。</a:t>
            </a:r>
            <a:endParaRPr lang="zh-CN" altLang="en-US"/>
          </a:p>
          <a:p>
            <a:r>
              <a:rPr lang="zh-CN" altLang="en-US"/>
              <a:t>1969年贝尔实验室退出。 Dennis与Ken Thompson在PDP-7机上运行为Multics设计的“空间旅行”游戏。开发了浮点运算软件包、显示驱动、文件系统、实用程序、shell、汇编程序</a:t>
            </a:r>
            <a:endParaRPr lang="zh-CN" altLang="en-US"/>
          </a:p>
          <a:p>
            <a:r>
              <a:rPr lang="zh-CN" altLang="en-US"/>
              <a:t>1970年Unix诞生。</a:t>
            </a:r>
            <a:endParaRPr lang="zh-CN" altLang="en-US"/>
          </a:p>
          <a:p>
            <a:r>
              <a:rPr lang="zh-CN" altLang="en-US"/>
              <a:t>Dennis用C重写。</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5300" name="图片 358403"/>
          <p:cNvPicPr>
            <a:picLocks noChangeAspect="1"/>
          </p:cNvPicPr>
          <p:nvPr/>
        </p:nvPicPr>
        <p:blipFill>
          <a:blip r:embed="rId1"/>
          <a:stretch>
            <a:fillRect/>
          </a:stretch>
        </p:blipFill>
        <p:spPr>
          <a:xfrm>
            <a:off x="6324600" y="133350"/>
            <a:ext cx="2667000" cy="1851025"/>
          </a:xfrm>
          <a:prstGeom prst="rect">
            <a:avLst/>
          </a:prstGeom>
          <a:noFill/>
          <a:ln w="9525">
            <a:noFill/>
          </a:ln>
        </p:spPr>
      </p:pic>
      <p:sp>
        <p:nvSpPr>
          <p:cNvPr id="55301" name="文本框 358404"/>
          <p:cNvSpPr txBox="1"/>
          <p:nvPr/>
        </p:nvSpPr>
        <p:spPr>
          <a:xfrm>
            <a:off x="8166100" y="133350"/>
            <a:ext cx="825500" cy="306705"/>
          </a:xfrm>
          <a:prstGeom prst="rect">
            <a:avLst/>
          </a:prstGeom>
          <a:noFill/>
          <a:ln w="9525">
            <a:noFill/>
          </a:ln>
        </p:spPr>
        <p:txBody>
          <a:bodyPr wrap="none">
            <a:spAutoFit/>
          </a:bodyPr>
          <a:p>
            <a:pPr eaLnBrk="1" hangingPunct="1"/>
            <a:r>
              <a:rPr lang="en-US" altLang="zh-CN" sz="1400" b="1" dirty="0">
                <a:solidFill>
                  <a:schemeClr val="bg1"/>
                </a:solidFill>
                <a:latin typeface="Arial" panose="020B0604020202020204" pitchFamily="34" charset="0"/>
              </a:rPr>
              <a:t> Dennis</a:t>
            </a:r>
            <a:endParaRPr lang="en-US" altLang="zh-CN" sz="1400" b="1" dirty="0">
              <a:solidFill>
                <a:schemeClr val="bg1"/>
              </a:solidFill>
              <a:latin typeface="Arial" panose="020B0604020202020204" pitchFamily="34" charset="0"/>
            </a:endParaRPr>
          </a:p>
        </p:txBody>
      </p:sp>
      <p:sp>
        <p:nvSpPr>
          <p:cNvPr id="55302" name="文本框 358405"/>
          <p:cNvSpPr txBox="1"/>
          <p:nvPr/>
        </p:nvSpPr>
        <p:spPr>
          <a:xfrm>
            <a:off x="6248400" y="133350"/>
            <a:ext cx="1477010" cy="306705"/>
          </a:xfrm>
          <a:prstGeom prst="rect">
            <a:avLst/>
          </a:prstGeom>
          <a:noFill/>
          <a:ln w="9525">
            <a:noFill/>
          </a:ln>
        </p:spPr>
        <p:txBody>
          <a:bodyPr wrap="none">
            <a:spAutoFit/>
          </a:bodyPr>
          <a:p>
            <a:pPr eaLnBrk="1" hangingPunct="1"/>
            <a:r>
              <a:rPr lang="en-US" altLang="zh-CN" sz="1400" b="1" dirty="0">
                <a:solidFill>
                  <a:schemeClr val="bg1"/>
                </a:solidFill>
                <a:latin typeface="Arial" panose="020B0604020202020204" pitchFamily="34" charset="0"/>
              </a:rPr>
              <a:t>Ken Thompson</a:t>
            </a:r>
            <a:endParaRPr lang="en-US" altLang="zh-CN" sz="1400" b="1" dirty="0">
              <a:solidFill>
                <a:schemeClr val="bg1"/>
              </a:solidFill>
              <a:latin typeface="Arial" panose="020B0604020202020204" pitchFamily="34" charset="0"/>
            </a:endParaRPr>
          </a:p>
        </p:txBody>
      </p:sp>
    </p:spTree>
  </p:cSld>
  <p:clrMapOvr>
    <a:masterClrMapping/>
  </p:clrMapOvr>
  <p:transition spd="slow">
    <p:pull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t>
            </a:r>
            <a:r>
              <a:rPr lang="zh-CN" altLang="en-US"/>
              <a:t>ennis M. Ritchie---Unix之父</a:t>
            </a:r>
            <a:endParaRPr lang="zh-CN" altLang="en-US"/>
          </a:p>
        </p:txBody>
      </p:sp>
      <p:sp>
        <p:nvSpPr>
          <p:cNvPr id="3" name="内容占位符 2"/>
          <p:cNvSpPr>
            <a:spLocks noGrp="1"/>
          </p:cNvSpPr>
          <p:nvPr>
            <p:ph idx="1"/>
          </p:nvPr>
        </p:nvSpPr>
        <p:spPr/>
        <p:txBody>
          <a:bodyPr/>
          <a:p>
            <a:r>
              <a:rPr lang="zh-CN" altLang="en-US"/>
              <a:t>Dennis于1967年加入贝尔实验室。</a:t>
            </a:r>
            <a:endParaRPr lang="zh-CN" altLang="en-US"/>
          </a:p>
          <a:p>
            <a:r>
              <a:rPr lang="zh-CN" altLang="en-US"/>
              <a:t>加入贝尔实验室不久，Dennis参与了Multics项目</a:t>
            </a:r>
            <a:endParaRPr lang="zh-CN" altLang="en-US"/>
          </a:p>
          <a:p>
            <a:pPr marL="0" indent="0">
              <a:buNone/>
            </a:pPr>
            <a:r>
              <a:rPr lang="en-US" altLang="zh-CN"/>
              <a:t>    </a:t>
            </a:r>
            <a:r>
              <a:rPr lang="zh-CN" altLang="en-US"/>
              <a:t>Multics项目为后来UNIX的产生打下了许多技术</a:t>
            </a:r>
            <a:endParaRPr lang="zh-CN" altLang="en-US"/>
          </a:p>
          <a:p>
            <a:pPr marL="0" indent="0">
              <a:buNone/>
            </a:pPr>
            <a:r>
              <a:rPr lang="zh-CN" altLang="en-US"/>
              <a:t> </a:t>
            </a:r>
            <a:r>
              <a:rPr lang="en-US" altLang="zh-CN"/>
              <a:t>   </a:t>
            </a:r>
            <a:r>
              <a:rPr lang="zh-CN" altLang="en-US"/>
              <a:t>基础。 </a:t>
            </a:r>
            <a:endParaRPr lang="zh-CN" altLang="en-US"/>
          </a:p>
          <a:p>
            <a:r>
              <a:rPr lang="zh-CN" altLang="en-US"/>
              <a:t>Dennis除了与Ken Thompson发明与实现了UNIX操作系统之外，还是著名C语言的发明人。 C语言来源于Thompson实现的B语言。 C语言发明后，UNIX被用C来重写，从而使得UNIX的可移植性极大的提高。</a:t>
            </a:r>
            <a:endParaRPr lang="zh-CN" altLang="en-US"/>
          </a:p>
          <a:p>
            <a:r>
              <a:rPr lang="zh-CN" altLang="en-US"/>
              <a:t>1983年Dennis Ritchie和Ken Thompson一同被授予图灵奖</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6323" name="图片 360450"/>
          <p:cNvPicPr>
            <a:picLocks noChangeAspect="1"/>
          </p:cNvPicPr>
          <p:nvPr/>
        </p:nvPicPr>
        <p:blipFill>
          <a:blip r:embed="rId1"/>
          <a:stretch>
            <a:fillRect/>
          </a:stretch>
        </p:blipFill>
        <p:spPr>
          <a:xfrm>
            <a:off x="6858000" y="133350"/>
            <a:ext cx="2120900" cy="2209800"/>
          </a:xfrm>
          <a:prstGeom prst="rect">
            <a:avLst/>
          </a:prstGeom>
          <a:noFill/>
          <a:ln w="9525">
            <a:noFill/>
          </a:ln>
        </p:spPr>
      </p:pic>
    </p:spTree>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Linux操作系统</a:t>
            </a:r>
            <a:endParaRPr lang="zh-CN" altLang="en-US"/>
          </a:p>
        </p:txBody>
      </p:sp>
      <p:sp>
        <p:nvSpPr>
          <p:cNvPr id="3" name="内容占位符 2"/>
          <p:cNvSpPr>
            <a:spLocks noGrp="1"/>
          </p:cNvSpPr>
          <p:nvPr>
            <p:ph idx="1"/>
          </p:nvPr>
        </p:nvSpPr>
        <p:spPr/>
        <p:txBody>
          <a:bodyPr/>
          <a:p>
            <a:r>
              <a:rPr lang="zh-CN" altLang="en-US"/>
              <a:t>Linux的原型——Minix</a:t>
            </a:r>
            <a:endParaRPr lang="zh-CN" altLang="en-US"/>
          </a:p>
          <a:p>
            <a:endParaRPr lang="zh-CN" altLang="en-US"/>
          </a:p>
          <a:p>
            <a:r>
              <a:rPr lang="zh-CN" altLang="en-US"/>
              <a:t>Minix的名称取自英语Mini UNIX, (约300MB)</a:t>
            </a:r>
            <a:endParaRPr lang="zh-CN" altLang="en-US"/>
          </a:p>
          <a:p>
            <a:r>
              <a:rPr lang="zh-CN" altLang="en-US"/>
              <a:t>全部的程序码共约12,000行</a:t>
            </a:r>
            <a:endParaRPr lang="zh-CN" altLang="en-US"/>
          </a:p>
          <a:p>
            <a:r>
              <a:rPr lang="zh-CN" altLang="en-US"/>
              <a:t>全套Minix除了启动的部分以汇编语言编写以外，其他大部份都是纯粹用C语言编写。分为：内核、内存管理及档案管理三部分</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1205" name="图片 352261"/>
          <p:cNvPicPr>
            <a:picLocks noChangeAspect="1"/>
          </p:cNvPicPr>
          <p:nvPr/>
        </p:nvPicPr>
        <p:blipFill>
          <a:blip r:embed="rId1"/>
          <a:stretch>
            <a:fillRect/>
          </a:stretch>
        </p:blipFill>
        <p:spPr>
          <a:xfrm>
            <a:off x="6705600" y="133350"/>
            <a:ext cx="2257425" cy="1752600"/>
          </a:xfrm>
          <a:prstGeom prst="rect">
            <a:avLst/>
          </a:prstGeom>
          <a:noFill/>
          <a:ln w="9525">
            <a:noFill/>
          </a:ln>
        </p:spPr>
      </p:pic>
      <p:sp>
        <p:nvSpPr>
          <p:cNvPr id="5" name="文本框 4"/>
          <p:cNvSpPr txBox="1"/>
          <p:nvPr/>
        </p:nvSpPr>
        <p:spPr>
          <a:xfrm>
            <a:off x="7010400" y="1885950"/>
            <a:ext cx="1922780" cy="306705"/>
          </a:xfrm>
          <a:prstGeom prst="rect">
            <a:avLst/>
          </a:prstGeom>
          <a:noFill/>
        </p:spPr>
        <p:txBody>
          <a:bodyPr wrap="none" rtlCol="0" anchor="t">
            <a:spAutoFit/>
          </a:bodyPr>
          <a:p>
            <a:r>
              <a:rPr lang="en-US" altLang="zh-CN" sz="1400" dirty="0">
                <a:solidFill>
                  <a:schemeClr val="tx1"/>
                </a:solidFill>
                <a:latin typeface="Times New Roman" panose="02020603050405020304" pitchFamily="18" charset="0"/>
                <a:sym typeface="+mn-ea"/>
              </a:rPr>
              <a:t>Andrew S. Tanenbaum</a:t>
            </a:r>
            <a:endParaRPr lang="en-US" altLang="zh-CN" sz="1400" dirty="0">
              <a:solidFill>
                <a:schemeClr val="tx1"/>
              </a:solidFill>
              <a:latin typeface="Times New Roman" panose="02020603050405020304" pitchFamily="18" charset="0"/>
              <a:sym typeface="+mn-ea"/>
            </a:endParaRPr>
          </a:p>
        </p:txBody>
      </p:sp>
    </p:spTree>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Linux的诞生</a:t>
            </a:r>
            <a:endParaRPr lang="zh-CN" altLang="en-US"/>
          </a:p>
        </p:txBody>
      </p:sp>
      <p:sp>
        <p:nvSpPr>
          <p:cNvPr id="3" name="内容占位符 2"/>
          <p:cNvSpPr>
            <a:spLocks noGrp="1"/>
          </p:cNvSpPr>
          <p:nvPr>
            <p:ph idx="1"/>
          </p:nvPr>
        </p:nvSpPr>
        <p:spPr/>
        <p:txBody>
          <a:bodyPr/>
          <a:p>
            <a:endParaRPr lang="zh-CN" altLang="en-US"/>
          </a:p>
          <a:p>
            <a:r>
              <a:rPr lang="zh-CN" altLang="en-US"/>
              <a:t>Minix最有名的学生用户是</a:t>
            </a:r>
            <a:r>
              <a:rPr lang="zh-CN" altLang="en-US">
                <a:solidFill>
                  <a:srgbClr val="FF0000"/>
                </a:solidFill>
              </a:rPr>
              <a:t>Linus Torvalds</a:t>
            </a:r>
            <a:r>
              <a:rPr lang="zh-CN" altLang="en-US"/>
              <a:t>，他在芬兰的赫尔辛基大学用Minix操作平台建立了一个新的操作系统的内核，他把它叫做Linux </a:t>
            </a:r>
            <a:endParaRPr lang="zh-CN" altLang="en-US"/>
          </a:p>
          <a:p>
            <a:r>
              <a:rPr lang="zh-CN" altLang="en-US"/>
              <a:t>1990年秋天， Linus开发了第一个程序，包括两个进程，向屏幕上写字母A和B，定时器切换。此外，从modem上接发信息的程序以及显示器、键盘、modem的驱动程序，文件系统</a:t>
            </a:r>
            <a:endParaRPr lang="zh-CN" altLang="en-US"/>
          </a:p>
          <a:p>
            <a:r>
              <a:rPr lang="zh-CN" altLang="en-US"/>
              <a:t>有了进程切换、文件系统、驱动程序，OS原型出现了。</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4274" name="图片 355329"/>
          <p:cNvPicPr>
            <a:picLocks noChangeAspect="1"/>
          </p:cNvPicPr>
          <p:nvPr/>
        </p:nvPicPr>
        <p:blipFill>
          <a:blip r:embed="rId1"/>
          <a:stretch>
            <a:fillRect/>
          </a:stretch>
        </p:blipFill>
        <p:spPr>
          <a:xfrm>
            <a:off x="6781800" y="57150"/>
            <a:ext cx="2230120" cy="1520190"/>
          </a:xfrm>
          <a:prstGeom prst="rect">
            <a:avLst/>
          </a:prstGeom>
          <a:noFill/>
          <a:ln w="9525">
            <a:noFill/>
          </a:ln>
        </p:spPr>
      </p:pic>
    </p:spTree>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a:t>
            </a:r>
            <a:r>
              <a:rPr lang="zh-CN" altLang="en-US"/>
              <a:t>参考书</a:t>
            </a:r>
            <a:endParaRPr lang="zh-CN" altLang="en-US"/>
          </a:p>
        </p:txBody>
      </p:sp>
      <p:sp>
        <p:nvSpPr>
          <p:cNvPr id="3" name="内容占位符 2"/>
          <p:cNvSpPr>
            <a:spLocks noGrp="1"/>
          </p:cNvSpPr>
          <p:nvPr>
            <p:ph idx="1"/>
          </p:nvPr>
        </p:nvSpPr>
        <p:spPr/>
        <p:txBody>
          <a:bodyPr/>
          <a:p>
            <a:r>
              <a:rPr lang="zh-CN" altLang="en-US"/>
              <a:t>《计算机操作系统》 （第4版），汤小丹等      西安电子科技大学出版社</a:t>
            </a:r>
            <a:endParaRPr lang="zh-CN" altLang="en-US"/>
          </a:p>
          <a:p>
            <a:r>
              <a:rPr lang="zh-CN" altLang="en-US"/>
              <a:t>《计算机操作系统(第3版) 》 汤小丹等  西安电子科技大学出版社</a:t>
            </a:r>
            <a:endParaRPr lang="zh-CN" altLang="en-US"/>
          </a:p>
          <a:p>
            <a:r>
              <a:rPr lang="zh-CN" altLang="en-US"/>
              <a:t>《操作系统教程――原理和实例分析》（第3版） 孟静  高教出版社</a:t>
            </a:r>
            <a:endParaRPr lang="zh-CN" altLang="en-US"/>
          </a:p>
          <a:p>
            <a:r>
              <a:rPr lang="en-US" altLang="zh-CN" dirty="0">
                <a:sym typeface="+mn-ea"/>
              </a:rPr>
              <a:t>《</a:t>
            </a:r>
            <a:r>
              <a:rPr lang="zh-CN" altLang="en-US" dirty="0">
                <a:sym typeface="+mn-ea"/>
              </a:rPr>
              <a:t>操作系统考研</a:t>
            </a:r>
            <a:r>
              <a:rPr lang="zh-CN" altLang="en-US" dirty="0" smtClean="0">
                <a:sym typeface="+mn-ea"/>
              </a:rPr>
              <a:t>指导</a:t>
            </a:r>
            <a:r>
              <a:rPr lang="en-US" altLang="zh-CN" dirty="0">
                <a:sym typeface="+mn-ea"/>
              </a:rPr>
              <a:t>》</a:t>
            </a:r>
            <a:r>
              <a:rPr lang="zh-CN" altLang="en-US" dirty="0">
                <a:sym typeface="+mn-ea"/>
              </a:rPr>
              <a:t>清华大学出版社 </a:t>
            </a:r>
            <a:endParaRPr lang="zh-CN" altLang="en-US" dirty="0">
              <a:solidFill>
                <a:schemeClr val="tx1"/>
              </a:solidFill>
            </a:endParaRPr>
          </a:p>
          <a:p>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Linux内核的发展</a:t>
            </a:r>
            <a:endParaRPr lang="zh-CN" altLang="en-US"/>
          </a:p>
        </p:txBody>
      </p:sp>
      <p:sp>
        <p:nvSpPr>
          <p:cNvPr id="3" name="内容占位符 2"/>
          <p:cNvSpPr>
            <a:spLocks noGrp="1"/>
          </p:cNvSpPr>
          <p:nvPr>
            <p:ph idx="1"/>
          </p:nvPr>
        </p:nvSpPr>
        <p:spPr/>
        <p:txBody>
          <a:bodyPr/>
          <a:p>
            <a:r>
              <a:rPr lang="zh-CN" altLang="en-US"/>
              <a:t>1991年10月,芬兰赫尔辛基大学的学生</a:t>
            </a:r>
            <a:r>
              <a:rPr lang="zh-CN" altLang="en-US">
                <a:solidFill>
                  <a:srgbClr val="FF0000"/>
                </a:solidFill>
              </a:rPr>
              <a:t>Linus Torvalds</a:t>
            </a:r>
            <a:r>
              <a:rPr lang="zh-CN" altLang="en-US"/>
              <a:t>为改进MINIX操作系统开发了一种类似Unix的操作系统，叫linux,最初发布的版本是</a:t>
            </a:r>
            <a:r>
              <a:rPr lang="zh-CN" altLang="en-US">
                <a:solidFill>
                  <a:srgbClr val="FF0000"/>
                </a:solidFill>
              </a:rPr>
              <a:t>0.02</a:t>
            </a:r>
            <a:r>
              <a:rPr lang="zh-CN" altLang="en-US"/>
              <a:t>版</a:t>
            </a:r>
            <a:endParaRPr lang="zh-CN" altLang="en-US"/>
          </a:p>
          <a:p>
            <a:r>
              <a:rPr lang="zh-CN" altLang="en-US"/>
              <a:t>1994年，发布正式的</a:t>
            </a:r>
            <a:r>
              <a:rPr lang="zh-CN" altLang="en-US">
                <a:solidFill>
                  <a:srgbClr val="FF0000"/>
                </a:solidFill>
              </a:rPr>
              <a:t>1.0</a:t>
            </a:r>
            <a:r>
              <a:rPr lang="zh-CN" altLang="en-US"/>
              <a:t>版本，linux开始成为一个比较完善的操作系统，并逐渐为世人所知</a:t>
            </a:r>
            <a:endParaRPr lang="zh-CN" altLang="en-US"/>
          </a:p>
          <a:p>
            <a:r>
              <a:rPr lang="zh-CN" altLang="en-US"/>
              <a:t>一些软件公司相继开发出自己的linux系统,如RedHat linux、RedFlag linux等</a:t>
            </a:r>
            <a:endParaRPr lang="zh-CN" altLang="en-US"/>
          </a:p>
          <a:p>
            <a:r>
              <a:rPr lang="zh-CN" altLang="en-US"/>
              <a:t>大量的软件专家和linux爱好者不断地提高和改进linux内核功能</a:t>
            </a:r>
            <a:endParaRPr lang="zh-CN" altLang="en-US"/>
          </a:p>
          <a:p>
            <a:r>
              <a:rPr lang="zh-CN" altLang="en-US"/>
              <a:t>应用软件厂商开发出大量基于Linux的应用软件</a:t>
            </a:r>
            <a:endParaRPr lang="zh-CN" altLang="en-US"/>
          </a:p>
          <a:p>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Linux操作系统的构成</a:t>
            </a:r>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50179" name="Rectangle 4"/>
          <p:cNvSpPr/>
          <p:nvPr/>
        </p:nvSpPr>
        <p:spPr>
          <a:xfrm>
            <a:off x="1280795" y="3081020"/>
            <a:ext cx="6337300" cy="57626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ahoma" panose="020B0604030504040204" pitchFamily="34" charset="0"/>
              </a:rPr>
              <a:t>内核（</a:t>
            </a:r>
            <a:r>
              <a:rPr lang="en-US" altLang="zh-CN" sz="1800" b="1" dirty="0">
                <a:solidFill>
                  <a:srgbClr val="000000"/>
                </a:solidFill>
                <a:latin typeface="Tahoma" panose="020B0604030504040204" pitchFamily="34" charset="0"/>
              </a:rPr>
              <a:t>kernel</a:t>
            </a:r>
            <a:r>
              <a:rPr lang="zh-CN" altLang="en-US" sz="1800" b="1" dirty="0">
                <a:solidFill>
                  <a:srgbClr val="000000"/>
                </a:solidFill>
                <a:latin typeface="Tahoma" panose="020B0604030504040204" pitchFamily="34" charset="0"/>
              </a:rPr>
              <a:t>）</a:t>
            </a:r>
            <a:endParaRPr lang="zh-CN" altLang="en-US" sz="1800" b="1" dirty="0">
              <a:solidFill>
                <a:srgbClr val="000000"/>
              </a:solidFill>
              <a:latin typeface="Tahoma" panose="020B0604030504040204" pitchFamily="34" charset="0"/>
            </a:endParaRPr>
          </a:p>
        </p:txBody>
      </p:sp>
      <p:sp>
        <p:nvSpPr>
          <p:cNvPr id="50180" name="Rectangle 5"/>
          <p:cNvSpPr/>
          <p:nvPr/>
        </p:nvSpPr>
        <p:spPr>
          <a:xfrm>
            <a:off x="1569720" y="2504758"/>
            <a:ext cx="5832475" cy="5762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ahoma" panose="020B0604030504040204" pitchFamily="34" charset="0"/>
              </a:rPr>
              <a:t>外壳（</a:t>
            </a:r>
            <a:r>
              <a:rPr lang="en-US" altLang="zh-CN" sz="1800" b="1" dirty="0">
                <a:solidFill>
                  <a:srgbClr val="000000"/>
                </a:solidFill>
                <a:latin typeface="Tahoma" panose="020B0604030504040204" pitchFamily="34" charset="0"/>
              </a:rPr>
              <a:t>Shell</a:t>
            </a:r>
            <a:r>
              <a:rPr lang="zh-CN" altLang="en-US" sz="1800" b="1" dirty="0">
                <a:solidFill>
                  <a:srgbClr val="000000"/>
                </a:solidFill>
                <a:latin typeface="Tahoma" panose="020B0604030504040204" pitchFamily="34" charset="0"/>
              </a:rPr>
              <a:t>）</a:t>
            </a:r>
            <a:endParaRPr lang="zh-CN" altLang="en-US" sz="1800" b="1" dirty="0">
              <a:solidFill>
                <a:srgbClr val="000000"/>
              </a:solidFill>
              <a:latin typeface="Tahoma" panose="020B0604030504040204" pitchFamily="34" charset="0"/>
            </a:endParaRPr>
          </a:p>
        </p:txBody>
      </p:sp>
      <p:sp>
        <p:nvSpPr>
          <p:cNvPr id="50181" name="Rectangle 7"/>
          <p:cNvSpPr/>
          <p:nvPr/>
        </p:nvSpPr>
        <p:spPr>
          <a:xfrm>
            <a:off x="4952683" y="1928495"/>
            <a:ext cx="1296987" cy="57626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en-US" altLang="zh-CN" sz="1800" b="1" dirty="0">
                <a:solidFill>
                  <a:srgbClr val="000000"/>
                </a:solidFill>
                <a:latin typeface="Tahoma" panose="020B0604030504040204" pitchFamily="34" charset="0"/>
              </a:rPr>
              <a:t>X-Window</a:t>
            </a:r>
            <a:endParaRPr lang="en-US" altLang="zh-CN" sz="1800" b="1" dirty="0">
              <a:solidFill>
                <a:srgbClr val="000000"/>
              </a:solidFill>
              <a:latin typeface="Tahoma" panose="020B0604030504040204" pitchFamily="34" charset="0"/>
            </a:endParaRPr>
          </a:p>
        </p:txBody>
      </p:sp>
      <p:sp>
        <p:nvSpPr>
          <p:cNvPr id="50182" name="Rectangle 8"/>
          <p:cNvSpPr/>
          <p:nvPr/>
        </p:nvSpPr>
        <p:spPr>
          <a:xfrm>
            <a:off x="4952683" y="1352233"/>
            <a:ext cx="1296987" cy="5762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ahoma" panose="020B0604030504040204" pitchFamily="34" charset="0"/>
              </a:rPr>
              <a:t>应用程序</a:t>
            </a:r>
            <a:endParaRPr lang="zh-CN" altLang="en-US" sz="1800" b="1" dirty="0">
              <a:solidFill>
                <a:srgbClr val="000000"/>
              </a:solidFill>
              <a:latin typeface="Tahoma" panose="020B0604030504040204" pitchFamily="34" charset="0"/>
            </a:endParaRPr>
          </a:p>
        </p:txBody>
      </p:sp>
      <p:sp>
        <p:nvSpPr>
          <p:cNvPr id="50183" name="Rectangle 9"/>
          <p:cNvSpPr/>
          <p:nvPr/>
        </p:nvSpPr>
        <p:spPr>
          <a:xfrm>
            <a:off x="2433320" y="1928495"/>
            <a:ext cx="1296988" cy="57626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800" b="1" dirty="0">
                <a:solidFill>
                  <a:srgbClr val="000000"/>
                </a:solidFill>
                <a:latin typeface="Tahoma" panose="020B0604030504040204" pitchFamily="34" charset="0"/>
              </a:rPr>
              <a:t>文件系统</a:t>
            </a:r>
            <a:endParaRPr lang="zh-CN" altLang="en-US" sz="1800" b="1" dirty="0">
              <a:solidFill>
                <a:srgbClr val="000000"/>
              </a:solidFill>
              <a:latin typeface="Tahoma" panose="020B0604030504040204" pitchFamily="34" charset="0"/>
            </a:endParaRPr>
          </a:p>
        </p:txBody>
      </p:sp>
    </p:spTree>
  </p:cSld>
  <p:clrMapOvr>
    <a:masterClrMapping/>
  </p:clrMapOvr>
  <p:transition spd="slow">
    <p:pull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1.3 </a:t>
            </a:r>
            <a:r>
              <a:rPr lang="zh-CN" altLang="en-US"/>
              <a:t>操作系统的基本特性</a:t>
            </a:r>
            <a:endParaRPr lang="zh-CN" altLang="en-US"/>
          </a:p>
        </p:txBody>
      </p:sp>
      <p:sp>
        <p:nvSpPr>
          <p:cNvPr id="3" name="内容占位符 2"/>
          <p:cNvSpPr>
            <a:spLocks noGrp="1"/>
          </p:cNvSpPr>
          <p:nvPr>
            <p:ph idx="1"/>
          </p:nvPr>
        </p:nvSpPr>
        <p:spPr/>
        <p:txBody>
          <a:bodyPr/>
          <a:p>
            <a:r>
              <a:rPr lang="zh-CN" altLang="en-US">
                <a:solidFill>
                  <a:srgbClr val="FF0000"/>
                </a:solidFill>
              </a:rPr>
              <a:t>并发</a:t>
            </a:r>
            <a:endParaRPr lang="zh-CN" altLang="en-US">
              <a:solidFill>
                <a:srgbClr val="FF0000"/>
              </a:solidFill>
            </a:endParaRPr>
          </a:p>
          <a:p>
            <a:pPr marL="800100" lvl="1" indent="-342900">
              <a:buFont typeface="Wingdings" panose="05000000000000000000" charset="0"/>
              <a:buChar char="l"/>
            </a:pPr>
            <a:r>
              <a:rPr lang="zh-CN" altLang="en-US" sz="2100">
                <a:solidFill>
                  <a:schemeClr val="tx1"/>
                </a:solidFill>
              </a:rPr>
              <a:t>并发：指两个或多个事件在同一时间间隔内发生</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并行：指两个或多个事件在同一时刻发生</a:t>
            </a: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引入</a:t>
            </a:r>
            <a:r>
              <a:rPr lang="zh-CN" altLang="en-US">
                <a:solidFill>
                  <a:schemeClr val="tx1"/>
                </a:solidFill>
              </a:rPr>
              <a:t>进程</a:t>
            </a:r>
            <a:endParaRPr lang="zh-CN" altLang="en-US">
              <a:solidFill>
                <a:schemeClr val="tx1"/>
              </a:solidFill>
            </a:endParaRPr>
          </a:p>
          <a:p>
            <a:pPr marL="800100" lvl="1" indent="-342900">
              <a:buFont typeface="Wingdings" panose="05000000000000000000" charset="0"/>
              <a:buChar char="l"/>
            </a:pPr>
            <a:r>
              <a:rPr lang="zh-CN" altLang="en-US" sz="2100" dirty="0">
                <a:sym typeface="+mn-ea"/>
              </a:rPr>
              <a:t>若对内存中的多个程序都分别建立一个进程，它们就可以并发执行，这样便能极大地提高系统资源的利用率，增加系统的吞吐量</a:t>
            </a:r>
            <a:endParaRPr lang="zh-CN" altLang="en-US" sz="2100">
              <a:solidFill>
                <a:schemeClr val="tx1"/>
              </a:solidFill>
            </a:endParaRPr>
          </a:p>
        </p:txBody>
      </p:sp>
      <p:sp>
        <p:nvSpPr>
          <p:cNvPr id="8" name="Text Box 7"/>
          <p:cNvSpPr txBox="1">
            <a:spLocks noChangeArrowheads="1"/>
          </p:cNvSpPr>
          <p:nvPr/>
        </p:nvSpPr>
        <p:spPr bwMode="auto">
          <a:xfrm>
            <a:off x="990600" y="3791585"/>
            <a:ext cx="7373620" cy="106553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eaLnBrk="1" hangingPunct="1">
              <a:lnSpc>
                <a:spcPts val="3800"/>
              </a:lnSpc>
              <a:spcBef>
                <a:spcPct val="20000"/>
              </a:spcBef>
              <a:buClr>
                <a:srgbClr val="FFFFFF"/>
              </a:buClr>
              <a:buFont typeface="Wingdings" panose="05000000000000000000" pitchFamily="2" charset="2"/>
              <a:buNone/>
            </a:pPr>
            <a:r>
              <a:rPr lang="zh-CN" altLang="en-US" sz="2000" dirty="0">
                <a:solidFill>
                  <a:srgbClr val="003366"/>
                </a:solidFill>
                <a:latin typeface="+mn-ea"/>
                <a:ea typeface="+mn-ea"/>
              </a:rPr>
              <a:t>进程是在系统中能独立运行并作为资源分配的基本单位，由一组机器指令、数据和堆栈组成，是一个能独立运行的活动实体</a:t>
            </a:r>
            <a:endParaRPr lang="zh-CN" altLang="en-US" sz="2000" dirty="0">
              <a:solidFill>
                <a:srgbClr val="003366"/>
              </a:solidFill>
              <a:latin typeface="+mn-ea"/>
              <a:ea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a:t>
            </a:r>
            <a:r>
              <a:rPr lang="zh-CN" altLang="en-US">
                <a:sym typeface="+mn-ea"/>
              </a:rPr>
              <a:t>基本特性</a:t>
            </a:r>
            <a:r>
              <a:rPr lang="zh-CN" altLang="en-US"/>
              <a:t>——并发</a:t>
            </a:r>
            <a:endParaRPr lang="zh-CN" altLang="en-US"/>
          </a:p>
        </p:txBody>
      </p:sp>
      <p:sp>
        <p:nvSpPr>
          <p:cNvPr id="3" name="内容占位符 2"/>
          <p:cNvSpPr>
            <a:spLocks noGrp="1"/>
          </p:cNvSpPr>
          <p:nvPr>
            <p:ph idx="1"/>
          </p:nvPr>
        </p:nvSpPr>
        <p:spPr/>
        <p:txBody>
          <a:bodyPr/>
          <a:p>
            <a:r>
              <a:rPr lang="zh-CN" altLang="en-US"/>
              <a:t>并发 VS 并行</a:t>
            </a:r>
            <a:endParaRPr lang="zh-CN" altLang="en-US"/>
          </a:p>
          <a:p>
            <a:pPr lvl="1"/>
            <a:r>
              <a:rPr lang="zh-CN" altLang="en-US"/>
              <a:t>eg：假设小明和小红约同学出去玩，每人都有</a:t>
            </a:r>
            <a:r>
              <a:rPr lang="en-US" altLang="zh-CN"/>
              <a:t>2</a:t>
            </a:r>
            <a:r>
              <a:rPr lang="zh-CN" altLang="en-US"/>
              <a:t>个</a:t>
            </a:r>
            <a:r>
              <a:rPr lang="zh-CN" altLang="en-US"/>
              <a:t>同学。任务1：和一号出去；任务2：和二号</a:t>
            </a:r>
            <a:r>
              <a:rPr lang="zh-CN" altLang="en-US"/>
              <a:t>出去...</a:t>
            </a:r>
            <a:endParaRPr lang="zh-CN" altLang="en-US"/>
          </a:p>
        </p:txBody>
      </p:sp>
      <p:pic>
        <p:nvPicPr>
          <p:cNvPr id="5" name="图片 4"/>
          <p:cNvPicPr>
            <a:picLocks noChangeAspect="1"/>
          </p:cNvPicPr>
          <p:nvPr/>
        </p:nvPicPr>
        <p:blipFill>
          <a:blip r:embed="rId1"/>
          <a:stretch>
            <a:fillRect/>
          </a:stretch>
        </p:blipFill>
        <p:spPr>
          <a:xfrm>
            <a:off x="1066800" y="2343785"/>
            <a:ext cx="915670" cy="1138555"/>
          </a:xfrm>
          <a:prstGeom prst="rect">
            <a:avLst/>
          </a:prstGeom>
        </p:spPr>
      </p:pic>
      <p:pic>
        <p:nvPicPr>
          <p:cNvPr id="6" name="图片 5"/>
          <p:cNvPicPr>
            <a:picLocks noChangeAspect="1"/>
          </p:cNvPicPr>
          <p:nvPr/>
        </p:nvPicPr>
        <p:blipFill>
          <a:blip r:embed="rId2"/>
          <a:stretch>
            <a:fillRect/>
          </a:stretch>
        </p:blipFill>
        <p:spPr>
          <a:xfrm>
            <a:off x="5410200" y="2343785"/>
            <a:ext cx="959485" cy="1040130"/>
          </a:xfrm>
          <a:prstGeom prst="rect">
            <a:avLst/>
          </a:prstGeom>
        </p:spPr>
      </p:pic>
      <p:sp>
        <p:nvSpPr>
          <p:cNvPr id="16" name="圆角矩形标注 15"/>
          <p:cNvSpPr/>
          <p:nvPr/>
        </p:nvSpPr>
        <p:spPr>
          <a:xfrm>
            <a:off x="2438400" y="2461895"/>
            <a:ext cx="1826895" cy="803910"/>
          </a:xfrm>
          <a:prstGeom prst="wedgeRoundRectCallout">
            <a:avLst>
              <a:gd name="adj1" fmla="val -77737"/>
              <a:gd name="adj2" fmla="val 17298"/>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和一号、二号一起</a:t>
            </a: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出去</a:t>
            </a:r>
            <a:endPar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7" name="圆角矩形标注 6"/>
          <p:cNvSpPr/>
          <p:nvPr/>
        </p:nvSpPr>
        <p:spPr>
          <a:xfrm>
            <a:off x="6859905" y="2191385"/>
            <a:ext cx="1826895" cy="1138555"/>
          </a:xfrm>
          <a:prstGeom prst="wedgeRoundRectCallout">
            <a:avLst>
              <a:gd name="adj1" fmla="val -77320"/>
              <a:gd name="adj2" fmla="val 856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8点~9点：一号 </a:t>
            </a:r>
            <a:endPar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9点~10点：二号</a:t>
            </a:r>
            <a:endPar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10点~11点：一号</a:t>
            </a:r>
            <a:endPar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a:t>
            </a:r>
            <a:endPar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文本框 7"/>
          <p:cNvSpPr txBox="1"/>
          <p:nvPr/>
        </p:nvSpPr>
        <p:spPr>
          <a:xfrm>
            <a:off x="990600" y="3867785"/>
            <a:ext cx="2540000" cy="645160"/>
          </a:xfrm>
          <a:prstGeom prst="rect">
            <a:avLst/>
          </a:prstGeom>
          <a:noFill/>
        </p:spPr>
        <p:txBody>
          <a:bodyPr wrap="square" rtlCol="0" anchor="t">
            <a:spAutoFit/>
          </a:bodyPr>
          <a:p>
            <a:r>
              <a:rPr lang="zh-CN" altLang="en-US" sz="1800">
                <a:solidFill>
                  <a:srgbClr val="FF0000"/>
                </a:solidFill>
              </a:rPr>
              <a:t>并行</a:t>
            </a:r>
            <a:r>
              <a:rPr lang="zh-CN" altLang="en-US" sz="1800">
                <a:solidFill>
                  <a:schemeClr val="tx1"/>
                </a:solidFill>
              </a:rPr>
              <a:t>：同一时刻同时进行两个任务</a:t>
            </a:r>
            <a:endParaRPr lang="zh-CN" altLang="en-US" sz="1800">
              <a:solidFill>
                <a:schemeClr val="tx1"/>
              </a:solidFill>
            </a:endParaRPr>
          </a:p>
        </p:txBody>
      </p:sp>
      <p:sp>
        <p:nvSpPr>
          <p:cNvPr id="9" name="文本框 8"/>
          <p:cNvSpPr txBox="1"/>
          <p:nvPr/>
        </p:nvSpPr>
        <p:spPr>
          <a:xfrm>
            <a:off x="5562600" y="3715385"/>
            <a:ext cx="3281680" cy="1198880"/>
          </a:xfrm>
          <a:prstGeom prst="rect">
            <a:avLst/>
          </a:prstGeom>
          <a:noFill/>
        </p:spPr>
        <p:txBody>
          <a:bodyPr wrap="square" rtlCol="0" anchor="t">
            <a:spAutoFit/>
          </a:bodyPr>
          <a:p>
            <a:r>
              <a:rPr lang="zh-CN" altLang="en-US" sz="1800">
                <a:solidFill>
                  <a:srgbClr val="FF0000"/>
                </a:solidFill>
              </a:rPr>
              <a:t>并发</a:t>
            </a:r>
            <a:r>
              <a:rPr lang="zh-CN" altLang="en-US" sz="1800">
                <a:solidFill>
                  <a:schemeClr val="tx1"/>
                </a:solidFill>
              </a:rPr>
              <a:t>：宏观上看，这一天小红在同时进行两个任务。微观上看，在某一时刻，</a:t>
            </a:r>
            <a:r>
              <a:rPr lang="zh-CN" altLang="en-US" sz="1800">
                <a:solidFill>
                  <a:schemeClr val="tx1"/>
                </a:solidFill>
              </a:rPr>
              <a:t>小红最多正在进行一个任务</a:t>
            </a:r>
            <a:endParaRPr lang="zh-CN" altLang="en-US" sz="18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a:t>
            </a:r>
            <a:r>
              <a:rPr lang="zh-CN" altLang="en-US">
                <a:sym typeface="+mn-ea"/>
              </a:rPr>
              <a:t>基本特性</a:t>
            </a:r>
            <a:r>
              <a:rPr lang="zh-CN" altLang="en-US"/>
              <a:t>——并发</a:t>
            </a:r>
            <a:endParaRPr lang="zh-CN" altLang="en-US"/>
          </a:p>
        </p:txBody>
      </p:sp>
      <p:sp>
        <p:nvSpPr>
          <p:cNvPr id="3" name="内容占位符 2"/>
          <p:cNvSpPr>
            <a:spLocks noGrp="1"/>
          </p:cNvSpPr>
          <p:nvPr>
            <p:ph idx="1"/>
          </p:nvPr>
        </p:nvSpPr>
        <p:spPr/>
        <p:txBody>
          <a:bodyPr/>
          <a:p>
            <a:r>
              <a:rPr lang="zh-CN" altLang="en-US" sz="1600"/>
              <a:t>并发：指两个或多个事件在同一时间间隔内发生。这些事件</a:t>
            </a:r>
            <a:r>
              <a:rPr lang="zh-CN" altLang="en-US" sz="1600">
                <a:solidFill>
                  <a:srgbClr val="FF0000"/>
                </a:solidFill>
              </a:rPr>
              <a:t>宏观上是同时发生的</a:t>
            </a:r>
            <a:r>
              <a:rPr lang="zh-CN" altLang="en-US" sz="1600"/>
              <a:t>，但</a:t>
            </a:r>
            <a:r>
              <a:rPr lang="zh-CN" altLang="en-US" sz="1600">
                <a:solidFill>
                  <a:srgbClr val="FF0000"/>
                </a:solidFill>
              </a:rPr>
              <a:t>微观上是交替发生的</a:t>
            </a:r>
            <a:r>
              <a:rPr lang="zh-CN" altLang="en-US" sz="1600"/>
              <a:t> </a:t>
            </a:r>
            <a:endParaRPr lang="zh-CN" altLang="en-US" sz="1600"/>
          </a:p>
          <a:p>
            <a:r>
              <a:rPr lang="zh-CN" altLang="en-US" sz="1600">
                <a:solidFill>
                  <a:srgbClr val="FF0000"/>
                </a:solidFill>
              </a:rPr>
              <a:t>操作系统的并发性</a:t>
            </a:r>
            <a:r>
              <a:rPr lang="zh-CN" altLang="en-US" sz="1600"/>
              <a:t>指计算机系统中</a:t>
            </a:r>
            <a:r>
              <a:rPr lang="zh-CN" altLang="en-US" sz="1600">
                <a:solidFill>
                  <a:srgbClr val="FF0000"/>
                </a:solidFill>
              </a:rPr>
              <a:t>“同时”</a:t>
            </a:r>
            <a:r>
              <a:rPr lang="zh-CN" altLang="en-US" sz="1600"/>
              <a:t>运行着</a:t>
            </a:r>
            <a:r>
              <a:rPr lang="zh-CN" altLang="en-US" sz="1600">
                <a:solidFill>
                  <a:srgbClr val="FF0000"/>
                </a:solidFill>
              </a:rPr>
              <a:t>多个程序</a:t>
            </a:r>
            <a:r>
              <a:rPr lang="zh-CN" altLang="en-US" sz="1600"/>
              <a:t>，这些程序宏观上看是同时运行着的，而微观上看是交替运行的。 </a:t>
            </a:r>
            <a:endParaRPr lang="zh-CN" altLang="en-US" sz="1600"/>
          </a:p>
          <a:p>
            <a:r>
              <a:rPr lang="zh-CN" altLang="en-US" sz="1600"/>
              <a:t>操作系统就是伴随着“多道程序技术”而出现的。因此，</a:t>
            </a:r>
            <a:r>
              <a:rPr lang="zh-CN" altLang="en-US" sz="1600">
                <a:solidFill>
                  <a:srgbClr val="FF0000"/>
                </a:solidFill>
              </a:rPr>
              <a:t>操作系统和程序并发是一起诞生的</a:t>
            </a:r>
            <a:r>
              <a:rPr lang="zh-CN" altLang="en-US" sz="1600"/>
              <a:t>。 </a:t>
            </a:r>
            <a:endParaRPr lang="zh-CN" altLang="en-US" sz="1600"/>
          </a:p>
          <a:p>
            <a:r>
              <a:rPr lang="zh-CN" altLang="en-US" sz="1600"/>
              <a:t>注意（重要考点）： </a:t>
            </a:r>
            <a:endParaRPr lang="zh-CN" altLang="en-US" sz="1600"/>
          </a:p>
          <a:p>
            <a:pPr lvl="1"/>
            <a:r>
              <a:rPr lang="zh-CN" altLang="en-US" sz="1600">
                <a:solidFill>
                  <a:srgbClr val="FF0000"/>
                </a:solidFill>
              </a:rPr>
              <a:t>单核CPU</a:t>
            </a:r>
            <a:r>
              <a:rPr lang="zh-CN" altLang="en-US" sz="1600"/>
              <a:t>同一时刻只能执行一个程序，各个程序只能并发地执行 </a:t>
            </a:r>
            <a:endParaRPr lang="zh-CN" altLang="en-US" sz="1600"/>
          </a:p>
          <a:p>
            <a:pPr lvl="1"/>
            <a:r>
              <a:rPr lang="zh-CN" altLang="en-US" sz="1600">
                <a:solidFill>
                  <a:srgbClr val="FF0000"/>
                </a:solidFill>
              </a:rPr>
              <a:t>多核CPU</a:t>
            </a:r>
            <a:r>
              <a:rPr lang="zh-CN" altLang="en-US" sz="1600"/>
              <a:t>同一时刻可以同时执行多个程序，多个程序可以并行地执行，比如Intel的第八代 i3 处理器就是 4 核CPU，意味着可以并行地执行4个程序</a:t>
            </a:r>
            <a:endParaRPr lang="zh-CN" altLang="en-US" sz="1600"/>
          </a:p>
        </p:txBody>
      </p:sp>
      <p:pic>
        <p:nvPicPr>
          <p:cNvPr id="4" name="图片 3"/>
          <p:cNvPicPr>
            <a:picLocks noChangeAspect="1"/>
          </p:cNvPicPr>
          <p:nvPr/>
        </p:nvPicPr>
        <p:blipFill>
          <a:blip r:embed="rId1"/>
          <a:stretch>
            <a:fillRect/>
          </a:stretch>
        </p:blipFill>
        <p:spPr>
          <a:xfrm>
            <a:off x="7543800" y="3639185"/>
            <a:ext cx="1393825" cy="1390015"/>
          </a:xfrm>
          <a:prstGeom prst="rect">
            <a:avLst/>
          </a:prstGeom>
        </p:spPr>
      </p:pic>
      <p:sp>
        <p:nvSpPr>
          <p:cNvPr id="5" name="圆角矩形标注 4"/>
          <p:cNvSpPr/>
          <p:nvPr/>
        </p:nvSpPr>
        <p:spPr>
          <a:xfrm>
            <a:off x="990600" y="4151630"/>
            <a:ext cx="4511040" cy="992505"/>
          </a:xfrm>
          <a:prstGeom prst="wedgeRoundRectCallout">
            <a:avLst>
              <a:gd name="adj1" fmla="val 58699"/>
              <a:gd name="adj2" fmla="val -7783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即使是对于4核CPU来说，只要有4个以上的程序需要</a:t>
            </a:r>
            <a:r>
              <a:rPr kumimoji="0"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“同时”</a:t>
            </a: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运行，那么并发性依然是必不可少的，因此</a:t>
            </a:r>
            <a:r>
              <a:rPr kumimoji="0"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并发性是操作系统一个最基本的特性</a:t>
            </a:r>
            <a:endParaRPr kumimoji="0"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6" name="灯片编号占位符 5"/>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操作系统的基本特性</a:t>
            </a:r>
            <a:r>
              <a:rPr lang="en-US" altLang="zh-CN"/>
              <a:t>——</a:t>
            </a:r>
            <a:r>
              <a:rPr lang="zh-CN" altLang="en-US"/>
              <a:t>共享</a:t>
            </a:r>
            <a:endParaRPr lang="zh-CN" altLang="en-US"/>
          </a:p>
        </p:txBody>
      </p:sp>
      <p:sp>
        <p:nvSpPr>
          <p:cNvPr id="3" name="内容占位符 2"/>
          <p:cNvSpPr>
            <a:spLocks noGrp="1"/>
          </p:cNvSpPr>
          <p:nvPr>
            <p:ph idx="1"/>
          </p:nvPr>
        </p:nvSpPr>
        <p:spPr/>
        <p:txBody>
          <a:bodyPr/>
          <a:p>
            <a:r>
              <a:rPr lang="zh-CN" altLang="en-US"/>
              <a:t>共享</a:t>
            </a:r>
            <a:endParaRPr lang="zh-CN" altLang="en-US"/>
          </a:p>
          <a:p>
            <a:pPr marL="800100" lvl="1" indent="-342900">
              <a:buFont typeface="Wingdings" panose="05000000000000000000" charset="0"/>
              <a:buChar char="l"/>
            </a:pPr>
            <a:r>
              <a:rPr lang="zh-CN" altLang="en-US" sz="2100">
                <a:solidFill>
                  <a:schemeClr val="tx1"/>
                </a:solidFill>
              </a:rPr>
              <a:t>指系统中的资源供内存中的多道程序所共同使用</a:t>
            </a:r>
            <a:endParaRPr lang="zh-CN" altLang="en-US" sz="2100">
              <a:solidFill>
                <a:schemeClr val="tx1"/>
              </a:solidFill>
            </a:endParaRPr>
          </a:p>
          <a:p>
            <a:pPr marL="800100" lvl="1" indent="-342900">
              <a:buFont typeface="Wingdings" panose="05000000000000000000" charset="0"/>
              <a:buChar char="l"/>
            </a:pPr>
            <a:endParaRPr lang="zh-CN" altLang="en-US" sz="2100">
              <a:solidFill>
                <a:schemeClr val="tx1"/>
              </a:solidFill>
            </a:endParaRPr>
          </a:p>
          <a:p>
            <a:pPr marL="800100" lvl="1" indent="-342900">
              <a:buFont typeface="Wingdings" panose="05000000000000000000" charset="0"/>
              <a:buChar char="l"/>
            </a:pPr>
            <a:endParaRPr lang="zh-CN" altLang="en-US" sz="2100">
              <a:solidFill>
                <a:schemeClr val="tx1"/>
              </a:solidFill>
            </a:endParaRPr>
          </a:p>
          <a:p>
            <a:pPr marL="800100" lvl="1" indent="-342900">
              <a:buFont typeface="Wingdings" panose="05000000000000000000" charset="0"/>
              <a:buChar char="l"/>
            </a:pP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临界资源：一段时间内只允许一个进程访问</a:t>
            </a:r>
            <a:endParaRPr lang="zh-CN" altLang="en-US" sz="2100">
              <a:solidFill>
                <a:schemeClr val="tx1"/>
              </a:solidFill>
            </a:endParaRPr>
          </a:p>
          <a:p>
            <a:pPr marL="457200" lvl="1" indent="0">
              <a:buFont typeface="Wingdings" panose="05000000000000000000" charset="0"/>
              <a:buNone/>
            </a:pPr>
            <a:r>
              <a:rPr lang="zh-CN" altLang="en-US" sz="2100">
                <a:solidFill>
                  <a:schemeClr val="tx1"/>
                </a:solidFill>
              </a:rPr>
              <a:t>的资源，如打印机</a:t>
            </a:r>
            <a:endParaRPr lang="zh-CN" altLang="en-US" sz="2100">
              <a:solidFill>
                <a:schemeClr val="tx1"/>
              </a:solidFill>
            </a:endParaRPr>
          </a:p>
        </p:txBody>
      </p:sp>
      <p:sp>
        <p:nvSpPr>
          <p:cNvPr id="865292" name="Text Box 12"/>
          <p:cNvSpPr txBox="1">
            <a:spLocks noChangeArrowheads="1"/>
          </p:cNvSpPr>
          <p:nvPr/>
        </p:nvSpPr>
        <p:spPr bwMode="auto">
          <a:xfrm>
            <a:off x="3200201" y="2343474"/>
            <a:ext cx="210947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86" tIns="40843" rIns="81686" bIns="40843">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175" dirty="0">
                <a:solidFill>
                  <a:srgbClr val="339933"/>
                </a:solidFill>
                <a:latin typeface="Tahoma" panose="020B0604030504040204" pitchFamily="34" charset="0"/>
                <a:ea typeface="楷体" panose="02010609060101010101" pitchFamily="49" charset="-122"/>
              </a:rPr>
              <a:t>互斥共享方式</a:t>
            </a:r>
            <a:r>
              <a:rPr lang="zh-CN" altLang="en-US" sz="2175" dirty="0">
                <a:latin typeface="Tahoma" panose="020B0604030504040204" pitchFamily="34" charset="0"/>
                <a:ea typeface="楷体" panose="02010609060101010101" pitchFamily="49" charset="-122"/>
              </a:rPr>
              <a:t>：</a:t>
            </a:r>
            <a:endParaRPr lang="zh-CN" altLang="en-US" sz="2175" dirty="0">
              <a:latin typeface="Tahoma" panose="020B0604030504040204" pitchFamily="34" charset="0"/>
              <a:ea typeface="楷体" panose="02010609060101010101" pitchFamily="49" charset="-122"/>
            </a:endParaRPr>
          </a:p>
        </p:txBody>
      </p:sp>
      <p:sp>
        <p:nvSpPr>
          <p:cNvPr id="865293" name="Text Box 13"/>
          <p:cNvSpPr txBox="1">
            <a:spLocks noChangeArrowheads="1"/>
          </p:cNvSpPr>
          <p:nvPr/>
        </p:nvSpPr>
        <p:spPr bwMode="auto">
          <a:xfrm>
            <a:off x="3200201" y="2667381"/>
            <a:ext cx="210947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86" tIns="40843" rIns="81686" bIns="40843">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175" dirty="0">
                <a:solidFill>
                  <a:srgbClr val="339933"/>
                </a:solidFill>
                <a:latin typeface="Tahoma" panose="020B0604030504040204" pitchFamily="34" charset="0"/>
                <a:ea typeface="楷体" panose="02010609060101010101" pitchFamily="49" charset="-122"/>
              </a:rPr>
              <a:t>同时访问方式</a:t>
            </a:r>
            <a:r>
              <a:rPr lang="zh-CN" altLang="en-US" sz="2175" dirty="0">
                <a:latin typeface="Tahoma" panose="020B0604030504040204" pitchFamily="34" charset="0"/>
                <a:ea typeface="楷体" panose="02010609060101010101" pitchFamily="49" charset="-122"/>
              </a:rPr>
              <a:t>：</a:t>
            </a:r>
            <a:endParaRPr lang="zh-CN" altLang="en-US" sz="2175" dirty="0">
              <a:latin typeface="Tahoma" panose="020B0604030504040204" pitchFamily="34" charset="0"/>
              <a:ea typeface="楷体" panose="02010609060101010101" pitchFamily="49" charset="-122"/>
            </a:endParaRPr>
          </a:p>
        </p:txBody>
      </p:sp>
      <p:sp>
        <p:nvSpPr>
          <p:cNvPr id="865294" name="Text Box 14"/>
          <p:cNvSpPr txBox="1">
            <a:spLocks noChangeArrowheads="1"/>
          </p:cNvSpPr>
          <p:nvPr/>
        </p:nvSpPr>
        <p:spPr bwMode="auto">
          <a:xfrm>
            <a:off x="5296068" y="2343474"/>
            <a:ext cx="141478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86" tIns="40843" rIns="81686" bIns="40843">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175" dirty="0">
                <a:latin typeface="楷体" panose="02010609060101010101" pitchFamily="49" charset="-122"/>
                <a:ea typeface="楷体" panose="02010609060101010101" pitchFamily="49" charset="-122"/>
              </a:rPr>
              <a:t>例 打印机</a:t>
            </a:r>
            <a:endParaRPr lang="zh-CN" altLang="en-US" sz="2175" dirty="0">
              <a:latin typeface="楷体" panose="02010609060101010101" pitchFamily="49" charset="-122"/>
              <a:ea typeface="楷体" panose="02010609060101010101" pitchFamily="49" charset="-122"/>
            </a:endParaRPr>
          </a:p>
        </p:txBody>
      </p:sp>
      <p:sp>
        <p:nvSpPr>
          <p:cNvPr id="865295" name="Text Box 15"/>
          <p:cNvSpPr txBox="1">
            <a:spLocks noChangeArrowheads="1"/>
          </p:cNvSpPr>
          <p:nvPr/>
        </p:nvSpPr>
        <p:spPr bwMode="auto">
          <a:xfrm>
            <a:off x="5334175" y="2682862"/>
            <a:ext cx="11366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86" tIns="40843" rIns="81686" bIns="40843">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175">
                <a:latin typeface="楷体" panose="02010609060101010101" pitchFamily="49" charset="-122"/>
                <a:ea typeface="楷体" panose="02010609060101010101" pitchFamily="49" charset="-122"/>
              </a:rPr>
              <a:t>例 磁盘</a:t>
            </a:r>
            <a:endParaRPr lang="zh-CN" altLang="en-US" sz="2175">
              <a:latin typeface="楷体" panose="02010609060101010101" pitchFamily="49" charset="-122"/>
              <a:ea typeface="楷体" panose="02010609060101010101" pitchFamily="49" charset="-122"/>
            </a:endParaRPr>
          </a:p>
        </p:txBody>
      </p:sp>
      <p:sp>
        <p:nvSpPr>
          <p:cNvPr id="865296" name="Text Box 16"/>
          <p:cNvSpPr txBox="1">
            <a:spLocks noChangeArrowheads="1"/>
          </p:cNvSpPr>
          <p:nvPr/>
        </p:nvSpPr>
        <p:spPr bwMode="auto">
          <a:xfrm>
            <a:off x="2335656" y="2485184"/>
            <a:ext cx="71882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86" tIns="40843" rIns="81686" bIns="40843">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sz="2175">
                <a:solidFill>
                  <a:schemeClr val="hlink"/>
                </a:solidFill>
                <a:latin typeface="Tahoma" panose="020B0604030504040204" pitchFamily="34" charset="0"/>
                <a:ea typeface="楷体" panose="02010609060101010101" pitchFamily="49" charset="-122"/>
              </a:rPr>
              <a:t>分类</a:t>
            </a:r>
            <a:endParaRPr lang="zh-CN" altLang="en-US" sz="2175">
              <a:solidFill>
                <a:schemeClr val="hlink"/>
              </a:solidFill>
              <a:latin typeface="Tahoma" panose="020B0604030504040204" pitchFamily="34" charset="0"/>
              <a:ea typeface="楷体" panose="02010609060101010101" pitchFamily="49" charset="-122"/>
            </a:endParaRPr>
          </a:p>
        </p:txBody>
      </p:sp>
      <p:sp>
        <p:nvSpPr>
          <p:cNvPr id="865297" name="AutoShape 17"/>
          <p:cNvSpPr/>
          <p:nvPr/>
        </p:nvSpPr>
        <p:spPr bwMode="auto">
          <a:xfrm>
            <a:off x="3120416" y="2397062"/>
            <a:ext cx="152427" cy="540638"/>
          </a:xfrm>
          <a:prstGeom prst="leftBrace">
            <a:avLst>
              <a:gd name="adj1" fmla="val 39410"/>
              <a:gd name="adj2" fmla="val 50000"/>
            </a:avLst>
          </a:prstGeom>
          <a:noFill/>
          <a:ln w="254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86" tIns="40843" rIns="81686" bIns="40843" anchor="ctr"/>
          <a:lstStyle/>
          <a:p>
            <a:pPr>
              <a:defRPr/>
            </a:pPr>
            <a:endParaRPr lang="zh-CN" altLang="en-US" sz="1575">
              <a:effectLst>
                <a:outerShdw blurRad="38100" dist="38100" dir="2700000" algn="tl">
                  <a:srgbClr val="000000">
                    <a:alpha val="43137"/>
                  </a:srgbClr>
                </a:outerShdw>
              </a:effectLst>
            </a:endParaRPr>
          </a:p>
        </p:txBody>
      </p:sp>
      <p:sp>
        <p:nvSpPr>
          <p:cNvPr id="7" name="圆角矩形标注 6"/>
          <p:cNvSpPr/>
          <p:nvPr/>
        </p:nvSpPr>
        <p:spPr>
          <a:xfrm>
            <a:off x="7269480" y="514985"/>
            <a:ext cx="1826895" cy="1582420"/>
          </a:xfrm>
          <a:prstGeom prst="wedgeRoundRectCallout">
            <a:avLst>
              <a:gd name="adj1" fmla="val -81491"/>
              <a:gd name="adj2" fmla="val 65890"/>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系统中的某些资源，虽然可以提供给 多个进程使用，但</a:t>
            </a:r>
            <a:r>
              <a:rPr kumimoji="0" lang="zh-CN"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一个时间段内只允 许一个进程访问该资源</a:t>
            </a:r>
            <a:endParaRPr kumimoji="0" lang="zh-CN"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4" name="圆角矩形标注 3"/>
          <p:cNvSpPr/>
          <p:nvPr/>
        </p:nvSpPr>
        <p:spPr>
          <a:xfrm>
            <a:off x="7360920" y="2419985"/>
            <a:ext cx="1735455" cy="1391285"/>
          </a:xfrm>
          <a:prstGeom prst="wedgeRoundRectCallout">
            <a:avLst>
              <a:gd name="adj1" fmla="val -104116"/>
              <a:gd name="adj2" fmla="val -18598"/>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系统中的某些资源，</a:t>
            </a:r>
            <a:r>
              <a:rPr kumimoji="0" lang="zh-CN"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允许一个时间段内由多个进程“同时”对它们进行访问</a:t>
            </a:r>
            <a:endParaRPr kumimoji="0" lang="zh-CN" sz="15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5" name="文本框 4"/>
          <p:cNvSpPr txBox="1"/>
          <p:nvPr/>
        </p:nvSpPr>
        <p:spPr>
          <a:xfrm>
            <a:off x="609600" y="3943350"/>
            <a:ext cx="8329295" cy="1076325"/>
          </a:xfrm>
          <a:prstGeom prst="rect">
            <a:avLst/>
          </a:prstGeom>
          <a:noFill/>
        </p:spPr>
        <p:txBody>
          <a:bodyPr wrap="square" rtlCol="0" anchor="t">
            <a:spAutoFit/>
          </a:bodyPr>
          <a:p>
            <a:r>
              <a:rPr lang="zh-CN" altLang="en-US" sz="1600">
                <a:solidFill>
                  <a:schemeClr val="tx1"/>
                </a:solidFill>
              </a:rPr>
              <a:t>互斥共享方式：使用QQ和微信视频。同一时间段内摄像头只能分配给其中一个进程。 </a:t>
            </a:r>
            <a:endParaRPr lang="zh-CN" altLang="en-US" sz="1600">
              <a:solidFill>
                <a:schemeClr val="tx1"/>
              </a:solidFill>
            </a:endParaRPr>
          </a:p>
          <a:p>
            <a:r>
              <a:rPr lang="zh-CN" altLang="en-US" sz="1600">
                <a:solidFill>
                  <a:schemeClr val="tx1"/>
                </a:solidFill>
              </a:rPr>
              <a:t>同时</a:t>
            </a:r>
            <a:r>
              <a:rPr lang="zh-CN" altLang="en-US" sz="1600">
                <a:solidFill>
                  <a:schemeClr val="tx1"/>
                </a:solidFill>
              </a:rPr>
              <a:t>访问方式：使用QQ发送文件A，同时使用微信发送文件B。宏观上看，两边都在同时读取并发送文件， 说明两个进程都在访问硬盘资源，从中读取数据。微观上看，两个进程是交替着访问硬盘的</a:t>
            </a:r>
            <a:endParaRPr lang="zh-CN" altLang="en-US" sz="1600">
              <a:solidFill>
                <a:schemeClr val="tx1"/>
              </a:solidFill>
            </a:endParaRPr>
          </a:p>
        </p:txBody>
      </p:sp>
      <p:sp>
        <p:nvSpPr>
          <p:cNvPr id="6" name="灯片编号占位符 5"/>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并发和共享的关系</a:t>
            </a:r>
            <a:endParaRPr lang="zh-CN" altLang="en-US"/>
          </a:p>
        </p:txBody>
      </p:sp>
      <p:sp>
        <p:nvSpPr>
          <p:cNvPr id="3" name="内容占位符 2"/>
          <p:cNvSpPr>
            <a:spLocks noGrp="1"/>
          </p:cNvSpPr>
          <p:nvPr>
            <p:ph idx="1"/>
          </p:nvPr>
        </p:nvSpPr>
        <p:spPr/>
        <p:txBody>
          <a:bodyPr/>
          <a:p>
            <a:r>
              <a:rPr lang="zh-CN" altLang="en-US">
                <a:solidFill>
                  <a:srgbClr val="FF0000"/>
                </a:solidFill>
              </a:rPr>
              <a:t>并发性</a:t>
            </a:r>
            <a:r>
              <a:rPr lang="zh-CN" altLang="en-US"/>
              <a:t>指计算机系统中同时存在着多个运行着的程序。 </a:t>
            </a:r>
            <a:endParaRPr lang="zh-CN" altLang="en-US"/>
          </a:p>
          <a:p>
            <a:r>
              <a:rPr lang="zh-CN" altLang="en-US">
                <a:solidFill>
                  <a:srgbClr val="FF0000"/>
                </a:solidFill>
              </a:rPr>
              <a:t>共享性</a:t>
            </a:r>
            <a:r>
              <a:rPr lang="zh-CN" altLang="en-US"/>
              <a:t>是指系统中的资源可供内存中多个并发执行的进程共同使用</a:t>
            </a:r>
            <a:endParaRPr lang="zh-CN" altLang="en-US"/>
          </a:p>
          <a:p>
            <a:r>
              <a:rPr lang="zh-CN" altLang="en-US"/>
              <a:t>使用QQ发送文件A，同时使用微信发送文件B。</a:t>
            </a:r>
            <a:endParaRPr lang="zh-CN" altLang="en-US"/>
          </a:p>
          <a:p>
            <a:pPr lvl="1"/>
            <a:r>
              <a:rPr lang="zh-CN" altLang="en-US"/>
              <a:t>1. 两个进程正在并发执行（</a:t>
            </a:r>
            <a:r>
              <a:rPr lang="zh-CN" altLang="en-US">
                <a:solidFill>
                  <a:srgbClr val="FF0000"/>
                </a:solidFill>
              </a:rPr>
              <a:t>并发性</a:t>
            </a:r>
            <a:r>
              <a:rPr lang="zh-CN" altLang="en-US"/>
              <a:t>）</a:t>
            </a:r>
            <a:endParaRPr lang="zh-CN" altLang="en-US"/>
          </a:p>
          <a:p>
            <a:pPr lvl="1"/>
            <a:r>
              <a:rPr lang="zh-CN" altLang="en-US"/>
              <a:t>2. 需要共享地访问硬盘资源（</a:t>
            </a:r>
            <a:r>
              <a:rPr lang="zh-CN" altLang="en-US">
                <a:solidFill>
                  <a:srgbClr val="FF0000"/>
                </a:solidFill>
              </a:rPr>
              <a:t>共享性</a:t>
            </a:r>
            <a:r>
              <a:rPr lang="zh-CN" altLang="en-US"/>
              <a:t>）</a:t>
            </a:r>
            <a:endParaRPr lang="zh-CN" altLang="en-US"/>
          </a:p>
        </p:txBody>
      </p:sp>
      <p:sp>
        <p:nvSpPr>
          <p:cNvPr id="7" name="圆角矩形标注 6"/>
          <p:cNvSpPr/>
          <p:nvPr/>
        </p:nvSpPr>
        <p:spPr>
          <a:xfrm>
            <a:off x="6629400" y="2219960"/>
            <a:ext cx="2503805" cy="704215"/>
          </a:xfrm>
          <a:prstGeom prst="wedgeRoundRectCallout">
            <a:avLst>
              <a:gd name="adj1" fmla="val -113733"/>
              <a:gd name="adj2" fmla="val 40712"/>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如果失去并发性，则系统中只有一个 程序正在运行，则共享性失去存在的 意义</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 name="圆角矩形标注 3"/>
          <p:cNvSpPr/>
          <p:nvPr/>
        </p:nvSpPr>
        <p:spPr>
          <a:xfrm>
            <a:off x="6640195" y="3028950"/>
            <a:ext cx="2503805" cy="849630"/>
          </a:xfrm>
          <a:prstGeom prst="wedgeRoundRectCallout">
            <a:avLst>
              <a:gd name="adj1" fmla="val -107976"/>
              <a:gd name="adj2" fmla="val -23940"/>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如果失去共享性，则QQ和微信不能同时访问硬盘资源，就无法实现同时发送文件，也就无法并发</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381000" y="3714750"/>
            <a:ext cx="6136640" cy="1204595"/>
          </a:xfrm>
          <a:prstGeom prst="rect">
            <a:avLst/>
          </a:prstGeom>
        </p:spPr>
      </p:pic>
      <p:sp>
        <p:nvSpPr>
          <p:cNvPr id="5" name="灯片编号占位符 4"/>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操作系统的基本特性</a:t>
            </a:r>
            <a:r>
              <a:rPr lang="en-US" altLang="zh-CN"/>
              <a:t>——</a:t>
            </a:r>
            <a:r>
              <a:rPr lang="zh-CN" altLang="en-US"/>
              <a:t>虚拟</a:t>
            </a:r>
            <a:endParaRPr lang="zh-CN" altLang="en-US"/>
          </a:p>
        </p:txBody>
      </p:sp>
      <p:sp>
        <p:nvSpPr>
          <p:cNvPr id="3" name="内容占位符 2"/>
          <p:cNvSpPr>
            <a:spLocks noGrp="1"/>
          </p:cNvSpPr>
          <p:nvPr>
            <p:ph idx="1"/>
          </p:nvPr>
        </p:nvSpPr>
        <p:spPr/>
        <p:txBody>
          <a:bodyPr/>
          <a:p>
            <a:r>
              <a:rPr lang="zh-CN" altLang="en-US"/>
              <a:t>虚拟</a:t>
            </a:r>
            <a:endParaRPr lang="zh-CN" altLang="en-US"/>
          </a:p>
          <a:p>
            <a:pPr marL="464820" indent="0">
              <a:buNone/>
            </a:pPr>
            <a:r>
              <a:rPr lang="zh-CN" altLang="en-US" sz="2100">
                <a:solidFill>
                  <a:schemeClr val="tx1"/>
                </a:solidFill>
              </a:rPr>
              <a:t>指通过某种技术把一个物理实体变成若干个逻辑上的对应物</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时分复用技术</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虚拟处理机技术</a:t>
            </a:r>
            <a:endParaRPr lang="zh-CN" altLang="en-US" sz="1800">
              <a:solidFill>
                <a:schemeClr val="tx1"/>
              </a:solidFill>
            </a:endParaRPr>
          </a:p>
          <a:p>
            <a:pPr marL="1257300" lvl="2" indent="-342900">
              <a:buFont typeface="Wingdings" panose="05000000000000000000" charset="0"/>
              <a:buChar char="l"/>
            </a:pPr>
            <a:r>
              <a:rPr lang="zh-CN" altLang="en-US" sz="1800">
                <a:solidFill>
                  <a:schemeClr val="tx1"/>
                </a:solidFill>
              </a:rPr>
              <a:t>虚拟设备技术</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空分复用技术</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计算机中把空分复用技术用于对存储空间的管理，用以提高存储空间的利用率，如磁盘分区</a:t>
            </a:r>
            <a:endParaRPr lang="zh-CN" altLang="en-US" sz="18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操作系统的基本特性</a:t>
            </a:r>
            <a:r>
              <a:rPr lang="en-US" altLang="zh-CN"/>
              <a:t>——</a:t>
            </a:r>
            <a:r>
              <a:rPr lang="zh-CN" altLang="en-US"/>
              <a:t>虚拟</a:t>
            </a:r>
            <a:endParaRPr lang="zh-CN" altLang="en-US"/>
          </a:p>
        </p:txBody>
      </p:sp>
      <p:sp>
        <p:nvSpPr>
          <p:cNvPr id="3" name="内容占位符 2"/>
          <p:cNvSpPr>
            <a:spLocks noGrp="1"/>
          </p:cNvSpPr>
          <p:nvPr>
            <p:ph idx="1"/>
          </p:nvPr>
        </p:nvSpPr>
        <p:spPr/>
        <p:txBody>
          <a:bodyPr/>
          <a:p>
            <a:r>
              <a:rPr lang="zh-CN" altLang="en-US"/>
              <a:t>背景知识：一个程序需要放入内存并给它分配CPU才能执行</a:t>
            </a:r>
            <a:endParaRPr lang="zh-CN" altLang="en-US"/>
          </a:p>
        </p:txBody>
      </p:sp>
      <p:pic>
        <p:nvPicPr>
          <p:cNvPr id="4" name="图片 3"/>
          <p:cNvPicPr>
            <a:picLocks noChangeAspect="1"/>
          </p:cNvPicPr>
          <p:nvPr/>
        </p:nvPicPr>
        <p:blipFill>
          <a:blip r:embed="rId1"/>
          <a:stretch>
            <a:fillRect/>
          </a:stretch>
        </p:blipFill>
        <p:spPr>
          <a:xfrm>
            <a:off x="457200" y="1657985"/>
            <a:ext cx="2704465" cy="3319780"/>
          </a:xfrm>
          <a:prstGeom prst="rect">
            <a:avLst/>
          </a:prstGeom>
        </p:spPr>
      </p:pic>
      <p:sp>
        <p:nvSpPr>
          <p:cNvPr id="5" name="文本框 4"/>
          <p:cNvSpPr txBox="1"/>
          <p:nvPr/>
        </p:nvSpPr>
        <p:spPr>
          <a:xfrm>
            <a:off x="3336290" y="1810385"/>
            <a:ext cx="5807710" cy="2306955"/>
          </a:xfrm>
          <a:prstGeom prst="rect">
            <a:avLst/>
          </a:prstGeom>
          <a:noFill/>
        </p:spPr>
        <p:txBody>
          <a:bodyPr wrap="square" rtlCol="0" anchor="t">
            <a:spAutoFit/>
          </a:bodyPr>
          <a:p>
            <a:r>
              <a:rPr lang="zh-CN" altLang="en-US" sz="1800">
                <a:solidFill>
                  <a:schemeClr val="tx1"/>
                </a:solidFill>
              </a:rPr>
              <a:t>GTA5需要4GB的运行内存，QQ 需要256MB的内存，迅雷需要256MB的内 存，网易云音乐需要256MB的内存……</a:t>
            </a:r>
            <a:endParaRPr lang="zh-CN" altLang="en-US" sz="1800">
              <a:solidFill>
                <a:schemeClr val="tx1"/>
              </a:solidFill>
            </a:endParaRPr>
          </a:p>
          <a:p>
            <a:r>
              <a:rPr lang="zh-CN" altLang="en-US" sz="1800">
                <a:solidFill>
                  <a:schemeClr val="tx1"/>
                </a:solidFill>
              </a:rPr>
              <a:t>我的电脑：4GB内存 </a:t>
            </a:r>
            <a:endParaRPr lang="zh-CN" altLang="en-US" sz="1800">
              <a:solidFill>
                <a:schemeClr val="tx1"/>
              </a:solidFill>
            </a:endParaRPr>
          </a:p>
          <a:p>
            <a:r>
              <a:rPr lang="zh-CN" altLang="en-US" sz="1800">
                <a:solidFill>
                  <a:schemeClr val="tx1"/>
                </a:solidFill>
              </a:rPr>
              <a:t>问题：这些程序同时运行需要的内存远大于4GB，那么为什么它们还可以 在我的电脑上同时运行呢？ 答：这是虚拟存储器技术。实际只有4GB的内存，在用户看来似乎远远大于4GB</a:t>
            </a:r>
            <a:endParaRPr lang="zh-CN" altLang="en-US" sz="1800">
              <a:solidFill>
                <a:schemeClr val="tx1"/>
              </a:solidFill>
            </a:endParaRPr>
          </a:p>
        </p:txBody>
      </p:sp>
      <p:pic>
        <p:nvPicPr>
          <p:cNvPr id="6" name="图片 5"/>
          <p:cNvPicPr>
            <a:picLocks noChangeAspect="1"/>
          </p:cNvPicPr>
          <p:nvPr/>
        </p:nvPicPr>
        <p:blipFill>
          <a:blip r:embed="rId2"/>
          <a:stretch>
            <a:fillRect/>
          </a:stretch>
        </p:blipFill>
        <p:spPr>
          <a:xfrm>
            <a:off x="3810000" y="4117340"/>
            <a:ext cx="991870" cy="964565"/>
          </a:xfrm>
          <a:prstGeom prst="rect">
            <a:avLst/>
          </a:prstGeom>
        </p:spPr>
      </p:pic>
      <p:sp>
        <p:nvSpPr>
          <p:cNvPr id="7" name="圆角矩形标注 6"/>
          <p:cNvSpPr/>
          <p:nvPr/>
        </p:nvSpPr>
        <p:spPr>
          <a:xfrm>
            <a:off x="5562600" y="4128135"/>
            <a:ext cx="3061970" cy="849630"/>
          </a:xfrm>
          <a:prstGeom prst="wedgeRoundRectCallout">
            <a:avLst>
              <a:gd name="adj1" fmla="val -78531"/>
              <a:gd name="adj2" fmla="val -4932"/>
              <a:gd name="adj3" fmla="val 16667"/>
            </a:avLst>
          </a:prstGeom>
          <a:solidFill>
            <a:srgbClr val="00B0F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虚拟技术中的“空分复用技术”</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灯片编号占位符 7"/>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操作系统的基本特性——虚拟</a:t>
            </a:r>
            <a:endParaRPr lang="zh-CN" altLang="en-US"/>
          </a:p>
        </p:txBody>
      </p:sp>
      <p:sp>
        <p:nvSpPr>
          <p:cNvPr id="3" name="内容占位符 2"/>
          <p:cNvSpPr>
            <a:spLocks noGrp="1"/>
          </p:cNvSpPr>
          <p:nvPr>
            <p:ph idx="1"/>
          </p:nvPr>
        </p:nvSpPr>
        <p:spPr/>
        <p:txBody>
          <a:bodyPr/>
          <a:p>
            <a:r>
              <a:rPr lang="zh-CN" altLang="en-US"/>
              <a:t>背景知识：一个程序需要放入内存并给它分配CPU才能执行</a:t>
            </a:r>
            <a:endParaRPr lang="zh-CN" altLang="en-US"/>
          </a:p>
          <a:p>
            <a:r>
              <a:rPr lang="zh-CN" altLang="en-US"/>
              <a:t>某单核CPU的计算机中，用户打开了以下软件。。。</a:t>
            </a:r>
            <a:endParaRPr lang="zh-CN" altLang="en-US"/>
          </a:p>
        </p:txBody>
      </p:sp>
      <p:pic>
        <p:nvPicPr>
          <p:cNvPr id="4" name="图片 3"/>
          <p:cNvPicPr>
            <a:picLocks noChangeAspect="1"/>
          </p:cNvPicPr>
          <p:nvPr/>
        </p:nvPicPr>
        <p:blipFill>
          <a:blip r:embed="rId1"/>
          <a:stretch>
            <a:fillRect/>
          </a:stretch>
        </p:blipFill>
        <p:spPr>
          <a:xfrm>
            <a:off x="533400" y="2273935"/>
            <a:ext cx="4783455" cy="840105"/>
          </a:xfrm>
          <a:prstGeom prst="rect">
            <a:avLst/>
          </a:prstGeom>
        </p:spPr>
      </p:pic>
      <p:sp>
        <p:nvSpPr>
          <p:cNvPr id="5" name="文本框 4"/>
          <p:cNvSpPr txBox="1"/>
          <p:nvPr/>
        </p:nvSpPr>
        <p:spPr>
          <a:xfrm>
            <a:off x="457200" y="3258185"/>
            <a:ext cx="5480050" cy="1753235"/>
          </a:xfrm>
          <a:prstGeom prst="rect">
            <a:avLst/>
          </a:prstGeom>
          <a:noFill/>
        </p:spPr>
        <p:txBody>
          <a:bodyPr wrap="square" rtlCol="0" anchor="t">
            <a:spAutoFit/>
          </a:bodyPr>
          <a:p>
            <a:r>
              <a:rPr lang="zh-CN" altLang="en-US" sz="1800">
                <a:solidFill>
                  <a:schemeClr val="tx1"/>
                </a:solidFill>
              </a:rPr>
              <a:t>问题：既然一个程序需要被分配CPU才能正常执行，那么为什么单核CPU的电脑中能同时运行这么多个程序呢？ </a:t>
            </a:r>
            <a:endParaRPr lang="zh-CN" altLang="en-US" sz="1800">
              <a:solidFill>
                <a:schemeClr val="tx1"/>
              </a:solidFill>
            </a:endParaRPr>
          </a:p>
          <a:p>
            <a:endParaRPr lang="zh-CN" altLang="en-US" sz="1800">
              <a:solidFill>
                <a:schemeClr val="tx1"/>
              </a:solidFill>
            </a:endParaRPr>
          </a:p>
          <a:p>
            <a:r>
              <a:rPr lang="zh-CN" altLang="en-US" sz="1800">
                <a:solidFill>
                  <a:schemeClr val="tx1"/>
                </a:solidFill>
              </a:rPr>
              <a:t>答：这是虚拟处理器技术。实际上只有一个单核CPU，在用户看来似乎有 6个CPU在同时为自己服务</a:t>
            </a:r>
            <a:endParaRPr lang="zh-CN" altLang="en-US" sz="1800">
              <a:solidFill>
                <a:schemeClr val="tx1"/>
              </a:solidFill>
            </a:endParaRPr>
          </a:p>
        </p:txBody>
      </p:sp>
      <p:pic>
        <p:nvPicPr>
          <p:cNvPr id="6" name="图片 5"/>
          <p:cNvPicPr>
            <a:picLocks noChangeAspect="1"/>
          </p:cNvPicPr>
          <p:nvPr/>
        </p:nvPicPr>
        <p:blipFill>
          <a:blip r:embed="rId2"/>
          <a:stretch>
            <a:fillRect/>
          </a:stretch>
        </p:blipFill>
        <p:spPr>
          <a:xfrm>
            <a:off x="6858000" y="2267585"/>
            <a:ext cx="991870" cy="964565"/>
          </a:xfrm>
          <a:prstGeom prst="rect">
            <a:avLst/>
          </a:prstGeom>
        </p:spPr>
      </p:pic>
      <p:sp>
        <p:nvSpPr>
          <p:cNvPr id="7" name="圆角矩形标注 6"/>
          <p:cNvSpPr/>
          <p:nvPr/>
        </p:nvSpPr>
        <p:spPr>
          <a:xfrm>
            <a:off x="6034405" y="4096385"/>
            <a:ext cx="2850515" cy="849630"/>
          </a:xfrm>
          <a:prstGeom prst="wedgeRoundRectCallout">
            <a:avLst>
              <a:gd name="adj1" fmla="val 2011"/>
              <a:gd name="adj2" fmla="val -155082"/>
              <a:gd name="adj3" fmla="val 16667"/>
            </a:avLst>
          </a:prstGeom>
          <a:solidFill>
            <a:srgbClr val="00B0F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虚拟技术中的“</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时分复用技术”</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灯片编号占位符 7"/>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a:t>
            </a:r>
            <a:r>
              <a:rPr lang="zh-CN" altLang="en-US"/>
              <a:t>内容</a:t>
            </a:r>
            <a:endParaRPr lang="zh-CN" altLang="en-US"/>
          </a:p>
        </p:txBody>
      </p:sp>
      <p:sp>
        <p:nvSpPr>
          <p:cNvPr id="3" name="内容占位符 2"/>
          <p:cNvSpPr>
            <a:spLocks noGrp="1"/>
          </p:cNvSpPr>
          <p:nvPr>
            <p:ph idx="1"/>
          </p:nvPr>
        </p:nvSpPr>
        <p:spPr/>
        <p:txBody>
          <a:bodyPr/>
          <a:p>
            <a:r>
              <a:rPr lang="zh-CN" altLang="en-US"/>
              <a:t>操作系统引论</a:t>
            </a:r>
            <a:endParaRPr lang="zh-CN" altLang="en-US"/>
          </a:p>
          <a:p>
            <a:r>
              <a:rPr lang="zh-CN" altLang="en-US"/>
              <a:t>CPU管理</a:t>
            </a:r>
            <a:endParaRPr lang="zh-CN" altLang="en-US"/>
          </a:p>
          <a:p>
            <a:r>
              <a:rPr lang="zh-CN" altLang="en-US"/>
              <a:t>存储器管理</a:t>
            </a:r>
            <a:endParaRPr lang="zh-CN" altLang="en-US"/>
          </a:p>
          <a:p>
            <a:r>
              <a:rPr lang="zh-CN" altLang="en-US"/>
              <a:t>设备管理</a:t>
            </a:r>
            <a:endParaRPr lang="zh-CN" altLang="en-US"/>
          </a:p>
          <a:p>
            <a:r>
              <a:rPr lang="zh-CN" altLang="en-US"/>
              <a:t>文件管理</a:t>
            </a:r>
            <a:endParaRPr lang="zh-CN" altLang="en-US"/>
          </a:p>
          <a:p>
            <a:r>
              <a:rPr lang="zh-CN" altLang="en-US"/>
              <a:t>操作系统接口</a:t>
            </a:r>
            <a:endParaRPr lang="zh-CN" altLang="en-US"/>
          </a:p>
        </p:txBody>
      </p:sp>
      <p:grpSp>
        <p:nvGrpSpPr>
          <p:cNvPr id="5" name="Group 18"/>
          <p:cNvGrpSpPr/>
          <p:nvPr/>
        </p:nvGrpSpPr>
        <p:grpSpPr bwMode="auto">
          <a:xfrm>
            <a:off x="3257333" y="1428978"/>
            <a:ext cx="2566646" cy="739133"/>
            <a:chOff x="2626" y="1180"/>
            <a:chExt cx="2206" cy="776"/>
          </a:xfrm>
        </p:grpSpPr>
        <p:sp>
          <p:nvSpPr>
            <p:cNvPr id="6" name="AutoShape 14"/>
            <p:cNvSpPr/>
            <p:nvPr/>
          </p:nvSpPr>
          <p:spPr bwMode="auto">
            <a:xfrm>
              <a:off x="2626" y="1253"/>
              <a:ext cx="96" cy="576"/>
            </a:xfrm>
            <a:prstGeom prst="leftBrace">
              <a:avLst>
                <a:gd name="adj1" fmla="val 50000"/>
                <a:gd name="adj2" fmla="val 50000"/>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20000"/>
                </a:spcBef>
                <a:buClr>
                  <a:schemeClr val="bg1"/>
                </a:buClr>
                <a:buFont typeface="Wingdings" panose="05000000000000000000" pitchFamily="2" charset="2"/>
                <a:buNone/>
              </a:pPr>
              <a:endParaRPr lang="zh-CN" altLang="en-US" sz="1050" b="1">
                <a:solidFill>
                  <a:srgbClr val="FF0000"/>
                </a:solidFill>
                <a:latin typeface="Tahoma" panose="020B0604030504040204" pitchFamily="34" charset="0"/>
              </a:endParaRPr>
            </a:p>
          </p:txBody>
        </p:sp>
        <p:sp>
          <p:nvSpPr>
            <p:cNvPr id="7" name="Text Box 15"/>
            <p:cNvSpPr txBox="1">
              <a:spLocks noChangeArrowheads="1"/>
            </p:cNvSpPr>
            <p:nvPr/>
          </p:nvSpPr>
          <p:spPr bwMode="auto">
            <a:xfrm>
              <a:off x="2838" y="1180"/>
              <a:ext cx="107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b="0" dirty="0">
                  <a:latin typeface="+mn-lt"/>
                  <a:ea typeface="+mn-ea"/>
                </a:rPr>
                <a:t>进程管理</a:t>
              </a:r>
              <a:endParaRPr lang="zh-CN" altLang="en-US" b="0" dirty="0">
                <a:latin typeface="+mn-lt"/>
                <a:ea typeface="+mn-ea"/>
              </a:endParaRPr>
            </a:p>
          </p:txBody>
        </p:sp>
        <p:sp>
          <p:nvSpPr>
            <p:cNvPr id="33" name="Text Box 17"/>
            <p:cNvSpPr txBox="1">
              <a:spLocks noChangeArrowheads="1"/>
            </p:cNvSpPr>
            <p:nvPr/>
          </p:nvSpPr>
          <p:spPr bwMode="auto">
            <a:xfrm>
              <a:off x="2841" y="1589"/>
              <a:ext cx="1991"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bg1"/>
                </a:buClr>
                <a:buFont typeface="Wingdings" panose="05000000000000000000" pitchFamily="2" charset="2"/>
                <a:buNone/>
              </a:pPr>
              <a:r>
                <a:rPr lang="zh-CN" altLang="en-US" b="0" dirty="0">
                  <a:latin typeface="+mn-lt"/>
                  <a:ea typeface="+mn-ea"/>
                </a:rPr>
                <a:t>处理机调度与死锁</a:t>
              </a:r>
              <a:endParaRPr lang="zh-CN" altLang="en-US" b="0" dirty="0">
                <a:latin typeface="+mn-lt"/>
                <a:ea typeface="+mn-ea"/>
              </a:endParaRPr>
            </a:p>
          </p:txBody>
        </p:sp>
      </p:grpSp>
      <p:grpSp>
        <p:nvGrpSpPr>
          <p:cNvPr id="34" name="组合 1"/>
          <p:cNvGrpSpPr/>
          <p:nvPr/>
        </p:nvGrpSpPr>
        <p:grpSpPr>
          <a:xfrm>
            <a:off x="1313783" y="141829"/>
            <a:ext cx="6557919" cy="5002690"/>
            <a:chOff x="3954015" y="173832"/>
            <a:chExt cx="8742363" cy="6669087"/>
          </a:xfrm>
        </p:grpSpPr>
        <p:sp>
          <p:nvSpPr>
            <p:cNvPr id="35" name="Line 5"/>
            <p:cNvSpPr>
              <a:spLocks noChangeShapeType="1"/>
            </p:cNvSpPr>
            <p:nvPr/>
          </p:nvSpPr>
          <p:spPr bwMode="auto">
            <a:xfrm>
              <a:off x="6984553" y="2594769"/>
              <a:ext cx="847725" cy="212725"/>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36" name="Line 6"/>
            <p:cNvSpPr>
              <a:spLocks noChangeShapeType="1"/>
            </p:cNvSpPr>
            <p:nvPr/>
          </p:nvSpPr>
          <p:spPr bwMode="auto">
            <a:xfrm flipH="1">
              <a:off x="8424415" y="2594769"/>
              <a:ext cx="769938" cy="212725"/>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37" name="Line 7"/>
            <p:cNvSpPr>
              <a:spLocks noChangeShapeType="1"/>
            </p:cNvSpPr>
            <p:nvPr/>
          </p:nvSpPr>
          <p:spPr bwMode="auto">
            <a:xfrm flipV="1">
              <a:off x="7059165" y="3804444"/>
              <a:ext cx="771525" cy="42703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38" name="Line 8"/>
            <p:cNvSpPr>
              <a:spLocks noChangeShapeType="1"/>
            </p:cNvSpPr>
            <p:nvPr/>
          </p:nvSpPr>
          <p:spPr bwMode="auto">
            <a:xfrm flipH="1" flipV="1">
              <a:off x="8424415" y="3804444"/>
              <a:ext cx="769938" cy="42703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39" name="Line 9"/>
            <p:cNvSpPr>
              <a:spLocks noChangeShapeType="1"/>
            </p:cNvSpPr>
            <p:nvPr/>
          </p:nvSpPr>
          <p:spPr bwMode="auto">
            <a:xfrm flipH="1">
              <a:off x="7059165" y="3309144"/>
              <a:ext cx="463550" cy="158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0" name="Line 10"/>
            <p:cNvSpPr>
              <a:spLocks noChangeShapeType="1"/>
            </p:cNvSpPr>
            <p:nvPr/>
          </p:nvSpPr>
          <p:spPr bwMode="auto">
            <a:xfrm flipV="1">
              <a:off x="8729215" y="3309144"/>
              <a:ext cx="382588" cy="158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1" name="Line 11"/>
            <p:cNvSpPr>
              <a:spLocks noChangeShapeType="1"/>
            </p:cNvSpPr>
            <p:nvPr/>
          </p:nvSpPr>
          <p:spPr bwMode="auto">
            <a:xfrm>
              <a:off x="6378128" y="1667669"/>
              <a:ext cx="692150" cy="35718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2" name="Line 12"/>
            <p:cNvSpPr>
              <a:spLocks noChangeShapeType="1"/>
            </p:cNvSpPr>
            <p:nvPr/>
          </p:nvSpPr>
          <p:spPr bwMode="auto">
            <a:xfrm flipH="1">
              <a:off x="9181653" y="1667669"/>
              <a:ext cx="693737" cy="35718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3" name="Line 13"/>
            <p:cNvSpPr>
              <a:spLocks noChangeShapeType="1"/>
            </p:cNvSpPr>
            <p:nvPr/>
          </p:nvSpPr>
          <p:spPr bwMode="auto">
            <a:xfrm flipH="1" flipV="1">
              <a:off x="5241478" y="3307557"/>
              <a:ext cx="463550" cy="1587"/>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4" name="Line 14"/>
            <p:cNvSpPr>
              <a:spLocks noChangeShapeType="1"/>
            </p:cNvSpPr>
            <p:nvPr/>
          </p:nvSpPr>
          <p:spPr bwMode="auto">
            <a:xfrm>
              <a:off x="9105453" y="4731544"/>
              <a:ext cx="849312" cy="35560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5" name="Line 15"/>
            <p:cNvSpPr>
              <a:spLocks noChangeShapeType="1"/>
            </p:cNvSpPr>
            <p:nvPr/>
          </p:nvSpPr>
          <p:spPr bwMode="auto">
            <a:xfrm flipH="1">
              <a:off x="6452740" y="4801394"/>
              <a:ext cx="615950" cy="35718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1575"/>
            </a:p>
          </p:txBody>
        </p:sp>
        <p:sp>
          <p:nvSpPr>
            <p:cNvPr id="46" name="AutoShape 16"/>
            <p:cNvSpPr>
              <a:spLocks noChangeArrowheads="1"/>
            </p:cNvSpPr>
            <p:nvPr/>
          </p:nvSpPr>
          <p:spPr bwMode="auto">
            <a:xfrm>
              <a:off x="7478265" y="2810669"/>
              <a:ext cx="1373188" cy="996950"/>
            </a:xfrm>
            <a:prstGeom prst="hexagon">
              <a:avLst>
                <a:gd name="adj" fmla="val 34435"/>
                <a:gd name="vf" fmla="val 115470"/>
              </a:avLst>
            </a:prstGeom>
            <a:solidFill>
              <a:srgbClr val="FFFF99"/>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200" b="1" dirty="0">
                <a:solidFill>
                  <a:srgbClr val="FF3300"/>
                </a:solidFill>
                <a:latin typeface="Arial" panose="020B0604020202020204" pitchFamily="34" charset="0"/>
              </a:endParaRPr>
            </a:p>
            <a:p>
              <a:r>
                <a:rPr lang="zh-CN" altLang="en-US" sz="1200" b="1" dirty="0">
                  <a:solidFill>
                    <a:srgbClr val="FF3300"/>
                  </a:solidFill>
                  <a:latin typeface="Arial" panose="020B0604020202020204" pitchFamily="34" charset="0"/>
                </a:rPr>
                <a:t>操作</a:t>
              </a:r>
              <a:endParaRPr lang="zh-CN" altLang="en-US" sz="1200" b="1" dirty="0">
                <a:solidFill>
                  <a:srgbClr val="FF3300"/>
                </a:solidFill>
                <a:latin typeface="Arial" panose="020B0604020202020204" pitchFamily="34" charset="0"/>
              </a:endParaRPr>
            </a:p>
            <a:p>
              <a:r>
                <a:rPr lang="zh-CN" altLang="en-US" sz="1200" b="1" dirty="0">
                  <a:solidFill>
                    <a:srgbClr val="FF3300"/>
                  </a:solidFill>
                  <a:latin typeface="Arial" panose="020B0604020202020204" pitchFamily="34" charset="0"/>
                </a:rPr>
                <a:t>系统</a:t>
              </a:r>
              <a:endParaRPr lang="zh-CN" altLang="en-US" sz="1200" b="1" dirty="0">
                <a:solidFill>
                  <a:srgbClr val="FF3300"/>
                </a:solidFill>
                <a:latin typeface="Arial" panose="020B0604020202020204" pitchFamily="34" charset="0"/>
              </a:endParaRPr>
            </a:p>
            <a:p>
              <a:endParaRPr lang="en-US" altLang="zh-CN" sz="1200" b="1" dirty="0">
                <a:solidFill>
                  <a:srgbClr val="FF3300"/>
                </a:solidFill>
                <a:latin typeface="Arial" panose="020B0604020202020204" pitchFamily="34" charset="0"/>
              </a:endParaRPr>
            </a:p>
          </p:txBody>
        </p:sp>
        <p:sp>
          <p:nvSpPr>
            <p:cNvPr id="47" name="Rectangle 17"/>
            <p:cNvSpPr>
              <a:spLocks noChangeArrowheads="1"/>
            </p:cNvSpPr>
            <p:nvPr/>
          </p:nvSpPr>
          <p:spPr bwMode="auto">
            <a:xfrm>
              <a:off x="8424415" y="2024857"/>
              <a:ext cx="1531938" cy="569912"/>
            </a:xfrm>
            <a:prstGeom prst="rect">
              <a:avLst/>
            </a:prstGeom>
            <a:solidFill>
              <a:srgbClr val="FFCCFF"/>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b="1">
                  <a:solidFill>
                    <a:srgbClr val="3366CC"/>
                  </a:solidFill>
                  <a:latin typeface="Arial" panose="020B0604020202020204" pitchFamily="34" charset="0"/>
                </a:rPr>
                <a:t>基本概念</a:t>
              </a:r>
              <a:endParaRPr lang="zh-CN" altLang="en-US" sz="1200" b="1">
                <a:solidFill>
                  <a:srgbClr val="3366CC"/>
                </a:solidFill>
                <a:latin typeface="Arial" panose="020B0604020202020204" pitchFamily="34" charset="0"/>
              </a:endParaRPr>
            </a:p>
          </p:txBody>
        </p:sp>
        <p:sp>
          <p:nvSpPr>
            <p:cNvPr id="48" name="Rectangle 18"/>
            <p:cNvSpPr>
              <a:spLocks noChangeArrowheads="1"/>
            </p:cNvSpPr>
            <p:nvPr/>
          </p:nvSpPr>
          <p:spPr bwMode="auto">
            <a:xfrm>
              <a:off x="6378128" y="2024857"/>
              <a:ext cx="1562100" cy="569912"/>
            </a:xfrm>
            <a:prstGeom prst="rect">
              <a:avLst/>
            </a:prstGeom>
            <a:solidFill>
              <a:srgbClr val="FFCCFF"/>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b="1">
                  <a:solidFill>
                    <a:srgbClr val="3366CC"/>
                  </a:solidFill>
                  <a:latin typeface="Arial" panose="020B0604020202020204" pitchFamily="34" charset="0"/>
                </a:rPr>
                <a:t>处理机管理</a:t>
              </a:r>
              <a:endParaRPr lang="zh-CN" altLang="en-US" sz="1200" b="1">
                <a:solidFill>
                  <a:srgbClr val="3366CC"/>
                </a:solidFill>
                <a:latin typeface="Arial" panose="020B0604020202020204" pitchFamily="34" charset="0"/>
              </a:endParaRPr>
            </a:p>
          </p:txBody>
        </p:sp>
        <p:sp>
          <p:nvSpPr>
            <p:cNvPr id="49" name="Rectangle 19"/>
            <p:cNvSpPr>
              <a:spLocks noChangeArrowheads="1"/>
            </p:cNvSpPr>
            <p:nvPr/>
          </p:nvSpPr>
          <p:spPr bwMode="auto">
            <a:xfrm>
              <a:off x="5695503" y="3023394"/>
              <a:ext cx="1525587" cy="569913"/>
            </a:xfrm>
            <a:prstGeom prst="rect">
              <a:avLst/>
            </a:prstGeom>
            <a:solidFill>
              <a:srgbClr val="FFCCFF"/>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b="1">
                  <a:solidFill>
                    <a:srgbClr val="3366CC"/>
                  </a:solidFill>
                  <a:latin typeface="Arial" panose="020B0604020202020204" pitchFamily="34" charset="0"/>
                </a:rPr>
                <a:t>设备管理</a:t>
              </a:r>
              <a:endParaRPr lang="zh-CN" altLang="en-US" sz="1200" b="1">
                <a:solidFill>
                  <a:srgbClr val="3366CC"/>
                </a:solidFill>
                <a:latin typeface="Arial" panose="020B0604020202020204" pitchFamily="34" charset="0"/>
              </a:endParaRPr>
            </a:p>
          </p:txBody>
        </p:sp>
        <p:sp>
          <p:nvSpPr>
            <p:cNvPr id="50" name="Rectangle 20"/>
            <p:cNvSpPr>
              <a:spLocks noChangeArrowheads="1"/>
            </p:cNvSpPr>
            <p:nvPr/>
          </p:nvSpPr>
          <p:spPr bwMode="auto">
            <a:xfrm>
              <a:off x="9105453" y="3023394"/>
              <a:ext cx="1500187" cy="569913"/>
            </a:xfrm>
            <a:prstGeom prst="rect">
              <a:avLst/>
            </a:prstGeom>
            <a:solidFill>
              <a:srgbClr val="FFCCFF"/>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b="1">
                  <a:solidFill>
                    <a:srgbClr val="3366CC"/>
                  </a:solidFill>
                  <a:latin typeface="Arial" panose="020B0604020202020204" pitchFamily="34" charset="0"/>
                </a:rPr>
                <a:t>作业管理</a:t>
              </a:r>
              <a:endParaRPr lang="zh-CN" altLang="en-US" sz="1200" b="1">
                <a:solidFill>
                  <a:srgbClr val="3366CC"/>
                </a:solidFill>
                <a:latin typeface="Arial" panose="020B0604020202020204" pitchFamily="34" charset="0"/>
              </a:endParaRPr>
            </a:p>
            <a:p>
              <a:r>
                <a:rPr lang="zh-CN" altLang="en-US" sz="1200" b="1">
                  <a:solidFill>
                    <a:srgbClr val="3366CC"/>
                  </a:solidFill>
                  <a:latin typeface="Arial" panose="020B0604020202020204" pitchFamily="34" charset="0"/>
                </a:rPr>
                <a:t>用户接口</a:t>
              </a:r>
              <a:endParaRPr lang="zh-CN" altLang="en-US" sz="1200" b="1">
                <a:solidFill>
                  <a:srgbClr val="3366CC"/>
                </a:solidFill>
                <a:latin typeface="Arial" panose="020B0604020202020204" pitchFamily="34" charset="0"/>
              </a:endParaRPr>
            </a:p>
          </p:txBody>
        </p:sp>
        <p:sp>
          <p:nvSpPr>
            <p:cNvPr id="51" name="Rectangle 21"/>
            <p:cNvSpPr>
              <a:spLocks noChangeArrowheads="1"/>
            </p:cNvSpPr>
            <p:nvPr/>
          </p:nvSpPr>
          <p:spPr bwMode="auto">
            <a:xfrm>
              <a:off x="8499028" y="4233069"/>
              <a:ext cx="1455737" cy="568325"/>
            </a:xfrm>
            <a:prstGeom prst="rect">
              <a:avLst/>
            </a:prstGeom>
            <a:solidFill>
              <a:srgbClr val="FFCCFF"/>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b="1">
                  <a:solidFill>
                    <a:srgbClr val="3366CC"/>
                  </a:solidFill>
                  <a:latin typeface="Arial" panose="020B0604020202020204" pitchFamily="34" charset="0"/>
                </a:rPr>
                <a:t>存储管理</a:t>
              </a:r>
              <a:endParaRPr lang="zh-CN" altLang="en-US" sz="1200" b="1">
                <a:solidFill>
                  <a:srgbClr val="3366CC"/>
                </a:solidFill>
                <a:latin typeface="Arial" panose="020B0604020202020204" pitchFamily="34" charset="0"/>
              </a:endParaRPr>
            </a:p>
          </p:txBody>
        </p:sp>
        <p:sp>
          <p:nvSpPr>
            <p:cNvPr id="52" name="Rectangle 22"/>
            <p:cNvSpPr>
              <a:spLocks noChangeArrowheads="1"/>
            </p:cNvSpPr>
            <p:nvPr/>
          </p:nvSpPr>
          <p:spPr bwMode="auto">
            <a:xfrm>
              <a:off x="6379715" y="4231482"/>
              <a:ext cx="1560513" cy="569912"/>
            </a:xfrm>
            <a:prstGeom prst="rect">
              <a:avLst/>
            </a:prstGeom>
            <a:solidFill>
              <a:srgbClr val="FFCCFF"/>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b="1">
                  <a:solidFill>
                    <a:srgbClr val="3366CC"/>
                  </a:solidFill>
                  <a:latin typeface="Arial" panose="020B0604020202020204" pitchFamily="34" charset="0"/>
                </a:rPr>
                <a:t>文件管理</a:t>
              </a:r>
              <a:endParaRPr lang="zh-CN" altLang="en-US" sz="1200" b="1">
                <a:solidFill>
                  <a:srgbClr val="3366CC"/>
                </a:solidFill>
                <a:latin typeface="Arial" panose="020B0604020202020204" pitchFamily="34" charset="0"/>
              </a:endParaRPr>
            </a:p>
          </p:txBody>
        </p:sp>
        <p:sp>
          <p:nvSpPr>
            <p:cNvPr id="53" name="Rectangle 23"/>
            <p:cNvSpPr>
              <a:spLocks noChangeArrowheads="1"/>
            </p:cNvSpPr>
            <p:nvPr/>
          </p:nvSpPr>
          <p:spPr bwMode="auto">
            <a:xfrm>
              <a:off x="9105453" y="173832"/>
              <a:ext cx="1465262" cy="1495425"/>
            </a:xfrm>
            <a:prstGeom prst="rect">
              <a:avLst/>
            </a:prstGeom>
            <a:solidFill>
              <a:srgbClr val="CCFFCC"/>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050" b="1" dirty="0">
                  <a:solidFill>
                    <a:srgbClr val="0033CC"/>
                  </a:solidFill>
                  <a:latin typeface="Arial" panose="020B0604020202020204" pitchFamily="34" charset="0"/>
                </a:rPr>
                <a:t>操作系统定义</a:t>
              </a:r>
              <a:endParaRPr lang="zh-CN" altLang="en-US" sz="1050" b="1" dirty="0">
                <a:solidFill>
                  <a:srgbClr val="0033CC"/>
                </a:solidFill>
                <a:latin typeface="Arial" panose="020B0604020202020204" pitchFamily="34" charset="0"/>
              </a:endParaRPr>
            </a:p>
            <a:p>
              <a:r>
                <a:rPr lang="en-US" altLang="zh-CN" sz="1050" b="1" dirty="0">
                  <a:solidFill>
                    <a:srgbClr val="0033CC"/>
                  </a:solidFill>
                  <a:latin typeface="Arial" panose="020B0604020202020204" pitchFamily="34" charset="0"/>
                </a:rPr>
                <a:t>OS</a:t>
              </a:r>
              <a:r>
                <a:rPr lang="zh-CN" altLang="en-US" sz="1050" b="1" dirty="0">
                  <a:solidFill>
                    <a:srgbClr val="0033CC"/>
                  </a:solidFill>
                  <a:latin typeface="Arial" panose="020B0604020202020204" pitchFamily="34" charset="0"/>
                </a:rPr>
                <a:t>的作用</a:t>
              </a:r>
              <a:endParaRPr lang="zh-CN" altLang="en-US" sz="1050" b="1" dirty="0">
                <a:solidFill>
                  <a:srgbClr val="0033CC"/>
                </a:solidFill>
                <a:latin typeface="Arial" panose="020B0604020202020204" pitchFamily="34" charset="0"/>
              </a:endParaRPr>
            </a:p>
            <a:p>
              <a:r>
                <a:rPr lang="en-US" altLang="zh-CN" sz="1050" b="1" dirty="0">
                  <a:solidFill>
                    <a:srgbClr val="0033CC"/>
                  </a:solidFill>
                  <a:latin typeface="Arial" panose="020B0604020202020204" pitchFamily="34" charset="0"/>
                </a:rPr>
                <a:t>OS</a:t>
              </a:r>
              <a:r>
                <a:rPr lang="zh-CN" altLang="en-US" sz="1050" b="1" dirty="0">
                  <a:solidFill>
                    <a:srgbClr val="0033CC"/>
                  </a:solidFill>
                  <a:latin typeface="Arial" panose="020B0604020202020204" pitchFamily="34" charset="0"/>
                </a:rPr>
                <a:t>特征</a:t>
              </a:r>
              <a:endParaRPr lang="zh-CN" altLang="en-US" sz="1050" b="1" dirty="0">
                <a:solidFill>
                  <a:srgbClr val="0033CC"/>
                </a:solidFill>
                <a:latin typeface="Arial" panose="020B0604020202020204" pitchFamily="34" charset="0"/>
              </a:endParaRPr>
            </a:p>
            <a:p>
              <a:r>
                <a:rPr lang="en-US" altLang="zh-CN" sz="1050" b="1" dirty="0">
                  <a:solidFill>
                    <a:srgbClr val="0033CC"/>
                  </a:solidFill>
                  <a:latin typeface="Arial" panose="020B0604020202020204" pitchFamily="34" charset="0"/>
                </a:rPr>
                <a:t>OS</a:t>
              </a:r>
              <a:r>
                <a:rPr lang="zh-CN" altLang="en-US" sz="1050" b="1" dirty="0">
                  <a:solidFill>
                    <a:srgbClr val="0033CC"/>
                  </a:solidFill>
                  <a:latin typeface="Arial" panose="020B0604020202020204" pitchFamily="34" charset="0"/>
                </a:rPr>
                <a:t>的主要功能</a:t>
              </a:r>
              <a:endParaRPr lang="zh-CN" altLang="en-US" sz="1050" b="1" dirty="0">
                <a:solidFill>
                  <a:srgbClr val="0033CC"/>
                </a:solidFill>
                <a:latin typeface="Arial" panose="020B0604020202020204" pitchFamily="34" charset="0"/>
              </a:endParaRPr>
            </a:p>
            <a:p>
              <a:r>
                <a:rPr lang="en-US" altLang="zh-CN" sz="1050" b="1" dirty="0">
                  <a:solidFill>
                    <a:srgbClr val="0033CC"/>
                  </a:solidFill>
                  <a:latin typeface="Arial" panose="020B0604020202020204" pitchFamily="34" charset="0"/>
                </a:rPr>
                <a:t>OS</a:t>
              </a:r>
              <a:r>
                <a:rPr lang="zh-CN" altLang="en-US" sz="1050" b="1" dirty="0">
                  <a:solidFill>
                    <a:srgbClr val="0033CC"/>
                  </a:solidFill>
                  <a:latin typeface="Arial" panose="020B0604020202020204" pitchFamily="34" charset="0"/>
                </a:rPr>
                <a:t>目标</a:t>
              </a:r>
              <a:endParaRPr lang="zh-CN" altLang="en-US" sz="1050" b="1" dirty="0">
                <a:solidFill>
                  <a:srgbClr val="0033CC"/>
                </a:solidFill>
                <a:latin typeface="Arial" panose="020B0604020202020204" pitchFamily="34" charset="0"/>
              </a:endParaRPr>
            </a:p>
            <a:p>
              <a:r>
                <a:rPr lang="en-US" altLang="zh-CN" sz="1050" b="1" dirty="0">
                  <a:solidFill>
                    <a:srgbClr val="0033CC"/>
                  </a:solidFill>
                  <a:latin typeface="Arial" panose="020B0604020202020204" pitchFamily="34" charset="0"/>
                </a:rPr>
                <a:t>OS</a:t>
              </a:r>
              <a:r>
                <a:rPr lang="zh-CN" altLang="en-US" sz="1050" b="1" dirty="0">
                  <a:solidFill>
                    <a:srgbClr val="0033CC"/>
                  </a:solidFill>
                  <a:latin typeface="Arial" panose="020B0604020202020204" pitchFamily="34" charset="0"/>
                </a:rPr>
                <a:t>分类</a:t>
              </a:r>
              <a:endParaRPr lang="zh-CN" altLang="en-US" sz="1050" b="1" dirty="0">
                <a:solidFill>
                  <a:srgbClr val="0033CC"/>
                </a:solidFill>
                <a:latin typeface="Arial" panose="020B0604020202020204" pitchFamily="34" charset="0"/>
              </a:endParaRPr>
            </a:p>
            <a:p>
              <a:endParaRPr lang="en-US" altLang="zh-CN" sz="1050" b="1" dirty="0">
                <a:solidFill>
                  <a:srgbClr val="3366CC"/>
                </a:solidFill>
                <a:latin typeface="Arial" panose="020B0604020202020204" pitchFamily="34" charset="0"/>
              </a:endParaRPr>
            </a:p>
          </p:txBody>
        </p:sp>
        <p:sp>
          <p:nvSpPr>
            <p:cNvPr id="54" name="Rectangle 24"/>
            <p:cNvSpPr>
              <a:spLocks noChangeArrowheads="1"/>
            </p:cNvSpPr>
            <p:nvPr/>
          </p:nvSpPr>
          <p:spPr bwMode="auto">
            <a:xfrm>
              <a:off x="5697090" y="173832"/>
              <a:ext cx="1463675" cy="1493837"/>
            </a:xfrm>
            <a:prstGeom prst="rect">
              <a:avLst/>
            </a:prstGeom>
            <a:solidFill>
              <a:srgbClr val="CCFFCC"/>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050" b="1" dirty="0">
                  <a:solidFill>
                    <a:srgbClr val="0033CC"/>
                  </a:solidFill>
                  <a:latin typeface="Arial" panose="020B0604020202020204" pitchFamily="34" charset="0"/>
                </a:rPr>
                <a:t>多道程序设计</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进程基本概念</a:t>
              </a:r>
              <a:endParaRPr lang="zh-CN" altLang="en-US" sz="1050" b="1" dirty="0">
                <a:solidFill>
                  <a:srgbClr val="0033CC"/>
                </a:solidFill>
                <a:latin typeface="Arial" panose="020B0604020202020204" pitchFamily="34" charset="0"/>
              </a:endParaRPr>
            </a:p>
            <a:p>
              <a:r>
                <a:rPr lang="zh-CN" altLang="en-US" sz="1050" b="1" dirty="0">
                  <a:solidFill>
                    <a:schemeClr val="accent1"/>
                  </a:solidFill>
                  <a:latin typeface="Arial" panose="020B0604020202020204" pitchFamily="34" charset="0"/>
                </a:rPr>
                <a:t>进程同步互斥</a:t>
              </a:r>
              <a:endParaRPr lang="zh-CN" altLang="en-US" sz="1050" b="1" dirty="0">
                <a:solidFill>
                  <a:schemeClr val="accent1"/>
                </a:solidFill>
                <a:latin typeface="Arial" panose="020B0604020202020204" pitchFamily="34" charset="0"/>
              </a:endParaRPr>
            </a:p>
            <a:p>
              <a:r>
                <a:rPr lang="zh-CN" altLang="en-US" sz="1050" b="1" dirty="0">
                  <a:solidFill>
                    <a:srgbClr val="0033CC"/>
                  </a:solidFill>
                  <a:latin typeface="Arial" panose="020B0604020202020204" pitchFamily="34" charset="0"/>
                </a:rPr>
                <a:t>进程间通信</a:t>
              </a:r>
              <a:endParaRPr lang="zh-CN" altLang="en-US" sz="1050" b="1" dirty="0">
                <a:solidFill>
                  <a:srgbClr val="0033CC"/>
                </a:solidFill>
                <a:latin typeface="Arial" panose="020B0604020202020204" pitchFamily="34" charset="0"/>
              </a:endParaRPr>
            </a:p>
            <a:p>
              <a:r>
                <a:rPr lang="zh-CN" altLang="en-US" sz="1050" b="1" dirty="0">
                  <a:solidFill>
                    <a:schemeClr val="accent1"/>
                  </a:solidFill>
                  <a:latin typeface="Arial" panose="020B0604020202020204" pitchFamily="34" charset="0"/>
                </a:rPr>
                <a:t>进程调度</a:t>
              </a:r>
              <a:endParaRPr lang="zh-CN" altLang="en-US" sz="1050" b="1" dirty="0">
                <a:solidFill>
                  <a:schemeClr val="accent1"/>
                </a:solidFill>
                <a:latin typeface="Arial" panose="020B0604020202020204" pitchFamily="34" charset="0"/>
              </a:endParaRPr>
            </a:p>
            <a:p>
              <a:r>
                <a:rPr lang="zh-CN" altLang="en-US" sz="1050" b="1" dirty="0">
                  <a:solidFill>
                    <a:schemeClr val="accent1"/>
                  </a:solidFill>
                  <a:latin typeface="Arial" panose="020B0604020202020204" pitchFamily="34" charset="0"/>
                </a:rPr>
                <a:t>死锁</a:t>
              </a:r>
              <a:endParaRPr lang="zh-CN" altLang="en-US" sz="1050" b="1" dirty="0">
                <a:solidFill>
                  <a:schemeClr val="accent1"/>
                </a:solidFill>
                <a:latin typeface="Arial" panose="020B0604020202020204" pitchFamily="34" charset="0"/>
              </a:endParaRPr>
            </a:p>
          </p:txBody>
        </p:sp>
        <p:sp>
          <p:nvSpPr>
            <p:cNvPr id="55" name="Rectangle 25"/>
            <p:cNvSpPr>
              <a:spLocks noChangeArrowheads="1"/>
            </p:cNvSpPr>
            <p:nvPr/>
          </p:nvSpPr>
          <p:spPr bwMode="auto">
            <a:xfrm>
              <a:off x="3954015" y="2310607"/>
              <a:ext cx="1309688" cy="2398712"/>
            </a:xfrm>
            <a:prstGeom prst="rect">
              <a:avLst/>
            </a:prstGeom>
            <a:solidFill>
              <a:srgbClr val="CCFFCC"/>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050" b="1" dirty="0">
                  <a:solidFill>
                    <a:srgbClr val="0033CC"/>
                  </a:solidFill>
                  <a:latin typeface="Arial" panose="020B0604020202020204" pitchFamily="34" charset="0"/>
                </a:rPr>
                <a:t>I/O</a:t>
              </a:r>
              <a:r>
                <a:rPr lang="zh-CN" altLang="en-US" sz="1050" b="1" dirty="0">
                  <a:solidFill>
                    <a:srgbClr val="0033CC"/>
                  </a:solidFill>
                  <a:latin typeface="Arial" panose="020B0604020202020204" pitchFamily="34" charset="0"/>
                </a:rPr>
                <a:t>系统</a:t>
              </a:r>
              <a:endParaRPr lang="zh-CN" altLang="en-US" sz="1050" b="1" dirty="0">
                <a:solidFill>
                  <a:srgbClr val="0033CC"/>
                </a:solidFill>
                <a:latin typeface="Arial" panose="020B0604020202020204" pitchFamily="34" charset="0"/>
              </a:endParaRPr>
            </a:p>
            <a:p>
              <a:r>
                <a:rPr lang="en-US" altLang="zh-CN" sz="1050" b="1" dirty="0">
                  <a:solidFill>
                    <a:srgbClr val="FF0000"/>
                  </a:solidFill>
                  <a:latin typeface="Arial" panose="020B0604020202020204" pitchFamily="34" charset="0"/>
                </a:rPr>
                <a:t>I/O</a:t>
              </a:r>
              <a:r>
                <a:rPr lang="zh-CN" altLang="en-US" sz="1050" b="1" dirty="0">
                  <a:solidFill>
                    <a:srgbClr val="FF0000"/>
                  </a:solidFill>
                  <a:latin typeface="Arial" panose="020B0604020202020204" pitchFamily="34" charset="0"/>
                </a:rPr>
                <a:t>控制方式</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缓冲技术</a:t>
              </a:r>
              <a:endParaRPr lang="zh-CN" altLang="en-US" sz="1050" b="1" dirty="0">
                <a:solidFill>
                  <a:srgbClr val="FF0000"/>
                </a:solidFill>
                <a:latin typeface="Arial" panose="020B0604020202020204" pitchFamily="34" charset="0"/>
              </a:endParaRPr>
            </a:p>
            <a:p>
              <a:r>
                <a:rPr lang="en-US" altLang="zh-CN" sz="1050" b="1" dirty="0">
                  <a:solidFill>
                    <a:srgbClr val="0033CC"/>
                  </a:solidFill>
                  <a:latin typeface="Arial" panose="020B0604020202020204" pitchFamily="34" charset="0"/>
                </a:rPr>
                <a:t>I/O</a:t>
              </a:r>
              <a:r>
                <a:rPr lang="zh-CN" altLang="en-US" sz="1050" b="1" dirty="0">
                  <a:solidFill>
                    <a:srgbClr val="0033CC"/>
                  </a:solidFill>
                  <a:latin typeface="Arial" panose="020B0604020202020204" pitchFamily="34" charset="0"/>
                </a:rPr>
                <a:t>软件组成</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设备独立性</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设备分配</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驱动程序</a:t>
              </a:r>
              <a:endParaRPr lang="zh-CN" altLang="en-US" sz="1050" b="1" dirty="0">
                <a:solidFill>
                  <a:srgbClr val="0033CC"/>
                </a:solidFill>
                <a:latin typeface="Arial" panose="020B0604020202020204" pitchFamily="34" charset="0"/>
              </a:endParaRPr>
            </a:p>
            <a:p>
              <a:r>
                <a:rPr lang="zh-CN" altLang="en-US" sz="1050" b="1" dirty="0">
                  <a:solidFill>
                    <a:srgbClr val="FF0000"/>
                  </a:solidFill>
                  <a:latin typeface="Arial" panose="020B0604020202020204" pitchFamily="34" charset="0"/>
                </a:rPr>
                <a:t>虚设备技术</a:t>
              </a:r>
              <a:endParaRPr lang="zh-CN" altLang="en-US" sz="1050" b="1" dirty="0">
                <a:solidFill>
                  <a:srgbClr val="FF0000"/>
                </a:solidFill>
                <a:latin typeface="Arial" panose="020B0604020202020204" pitchFamily="34" charset="0"/>
              </a:endParaRPr>
            </a:p>
            <a:p>
              <a:r>
                <a:rPr lang="zh-CN" altLang="en-US" sz="1050" b="1" dirty="0">
                  <a:solidFill>
                    <a:srgbClr val="0033CC"/>
                  </a:solidFill>
                  <a:latin typeface="Arial" panose="020B0604020202020204" pitchFamily="34" charset="0"/>
                </a:rPr>
                <a:t>通道技术</a:t>
              </a:r>
              <a:endParaRPr lang="zh-CN" altLang="en-US" sz="1050" b="1" dirty="0">
                <a:solidFill>
                  <a:srgbClr val="0033CC"/>
                </a:solidFill>
                <a:latin typeface="Arial" panose="020B0604020202020204" pitchFamily="34" charset="0"/>
              </a:endParaRPr>
            </a:p>
            <a:p>
              <a:r>
                <a:rPr lang="zh-CN" altLang="en-US" sz="1050" b="1" dirty="0">
                  <a:solidFill>
                    <a:srgbClr val="FF0000"/>
                  </a:solidFill>
                  <a:latin typeface="Arial" panose="020B0604020202020204" pitchFamily="34" charset="0"/>
                </a:rPr>
                <a:t>磁盘调度</a:t>
              </a:r>
              <a:endParaRPr lang="zh-CN" altLang="en-US" sz="1050" b="1" dirty="0">
                <a:solidFill>
                  <a:srgbClr val="FF0000"/>
                </a:solidFill>
                <a:latin typeface="Arial" panose="020B0604020202020204" pitchFamily="34" charset="0"/>
              </a:endParaRPr>
            </a:p>
          </p:txBody>
        </p:sp>
        <p:sp>
          <p:nvSpPr>
            <p:cNvPr id="56" name="Rectangle 26"/>
            <p:cNvSpPr>
              <a:spLocks noChangeArrowheads="1"/>
            </p:cNvSpPr>
            <p:nvPr/>
          </p:nvSpPr>
          <p:spPr bwMode="auto">
            <a:xfrm>
              <a:off x="5847903" y="5087144"/>
              <a:ext cx="1463675" cy="1495425"/>
            </a:xfrm>
            <a:prstGeom prst="rect">
              <a:avLst/>
            </a:prstGeom>
            <a:solidFill>
              <a:srgbClr val="CCFFCC"/>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050" b="1" dirty="0">
                  <a:solidFill>
                    <a:srgbClr val="0033CC"/>
                  </a:solidFill>
                  <a:latin typeface="Arial" panose="020B0604020202020204" pitchFamily="34" charset="0"/>
                </a:rPr>
                <a:t>文件基本概念</a:t>
              </a:r>
              <a:endParaRPr lang="zh-CN" altLang="en-US" sz="1050" b="1" dirty="0">
                <a:solidFill>
                  <a:srgbClr val="0033CC"/>
                </a:solidFill>
                <a:latin typeface="Arial" panose="020B0604020202020204" pitchFamily="34" charset="0"/>
              </a:endParaRPr>
            </a:p>
            <a:p>
              <a:r>
                <a:rPr lang="zh-CN" altLang="en-US" sz="1050" b="1" dirty="0">
                  <a:solidFill>
                    <a:srgbClr val="FF0000"/>
                  </a:solidFill>
                  <a:latin typeface="Arial" panose="020B0604020202020204" pitchFamily="34" charset="0"/>
                </a:rPr>
                <a:t>文件的逻辑结构</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文件的物理结构</a:t>
              </a:r>
              <a:endParaRPr lang="zh-CN" altLang="en-US" sz="1050" b="1" dirty="0">
                <a:solidFill>
                  <a:srgbClr val="FF0000"/>
                </a:solidFill>
                <a:latin typeface="Arial" panose="020B0604020202020204" pitchFamily="34" charset="0"/>
              </a:endParaRPr>
            </a:p>
            <a:p>
              <a:r>
                <a:rPr lang="zh-CN" altLang="en-US" sz="1050" b="1" dirty="0">
                  <a:solidFill>
                    <a:srgbClr val="0033CC"/>
                  </a:solidFill>
                  <a:latin typeface="Arial" panose="020B0604020202020204" pitchFamily="34" charset="0"/>
                </a:rPr>
                <a:t>文件目录</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外存空间管理</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文件共享与保护</a:t>
              </a:r>
              <a:endParaRPr lang="zh-CN" altLang="en-US" sz="1050" b="1" dirty="0">
                <a:solidFill>
                  <a:srgbClr val="0033CC"/>
                </a:solidFill>
                <a:latin typeface="Arial" panose="020B0604020202020204" pitchFamily="34" charset="0"/>
              </a:endParaRPr>
            </a:p>
            <a:p>
              <a:r>
                <a:rPr lang="zh-CN" altLang="en-US" sz="1050" b="1" dirty="0">
                  <a:solidFill>
                    <a:srgbClr val="0033CC"/>
                  </a:solidFill>
                  <a:latin typeface="Arial" panose="020B0604020202020204" pitchFamily="34" charset="0"/>
                </a:rPr>
                <a:t>数据一致性</a:t>
              </a:r>
              <a:endParaRPr lang="zh-CN" altLang="en-US" sz="1050" b="1" dirty="0">
                <a:solidFill>
                  <a:srgbClr val="0033CC"/>
                </a:solidFill>
                <a:latin typeface="Arial" panose="020B0604020202020204" pitchFamily="34" charset="0"/>
              </a:endParaRPr>
            </a:p>
          </p:txBody>
        </p:sp>
        <p:sp>
          <p:nvSpPr>
            <p:cNvPr id="57" name="Rectangle 27"/>
            <p:cNvSpPr>
              <a:spLocks noChangeArrowheads="1"/>
            </p:cNvSpPr>
            <p:nvPr/>
          </p:nvSpPr>
          <p:spPr bwMode="auto">
            <a:xfrm>
              <a:off x="10924728" y="2807494"/>
              <a:ext cx="1771650" cy="927100"/>
            </a:xfrm>
            <a:prstGeom prst="rect">
              <a:avLst/>
            </a:prstGeom>
            <a:solidFill>
              <a:srgbClr val="CCFFCC"/>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050" b="1" dirty="0">
                  <a:solidFill>
                    <a:srgbClr val="0033CC"/>
                  </a:solidFill>
                  <a:latin typeface="Arial" panose="020B0604020202020204" pitchFamily="34" charset="0"/>
                </a:rPr>
                <a:t>用户接口</a:t>
              </a:r>
              <a:endParaRPr lang="zh-CN" altLang="en-US" sz="1050" b="1" dirty="0">
                <a:solidFill>
                  <a:srgbClr val="0033CC"/>
                </a:solidFill>
                <a:latin typeface="Arial" panose="020B0604020202020204" pitchFamily="34" charset="0"/>
              </a:endParaRPr>
            </a:p>
            <a:p>
              <a:r>
                <a:rPr lang="zh-CN" altLang="en-US" sz="1050" b="1" dirty="0">
                  <a:solidFill>
                    <a:srgbClr val="FF0000"/>
                  </a:solidFill>
                  <a:latin typeface="Arial" panose="020B0604020202020204" pitchFamily="34" charset="0"/>
                </a:rPr>
                <a:t>作业基本概念</a:t>
              </a:r>
              <a:endParaRPr lang="zh-CN" altLang="en-US" sz="1050" b="1" dirty="0">
                <a:solidFill>
                  <a:srgbClr val="FF0000"/>
                </a:solidFill>
                <a:latin typeface="Arial" panose="020B0604020202020204" pitchFamily="34" charset="0"/>
              </a:endParaRPr>
            </a:p>
            <a:p>
              <a:r>
                <a:rPr lang="zh-CN" altLang="en-US" sz="1050" b="1" dirty="0">
                  <a:solidFill>
                    <a:srgbClr val="0033CC"/>
                  </a:solidFill>
                  <a:latin typeface="Arial" panose="020B0604020202020204" pitchFamily="34" charset="0"/>
                </a:rPr>
                <a:t>批处理系统作业管理</a:t>
              </a:r>
              <a:endParaRPr lang="zh-CN" altLang="en-US" sz="1050" b="1" dirty="0">
                <a:solidFill>
                  <a:srgbClr val="0033CC"/>
                </a:solidFill>
                <a:latin typeface="Arial" panose="020B0604020202020204" pitchFamily="34" charset="0"/>
              </a:endParaRPr>
            </a:p>
            <a:p>
              <a:r>
                <a:rPr lang="zh-CN" altLang="en-US" sz="1050" b="1" dirty="0">
                  <a:solidFill>
                    <a:srgbClr val="FF0000"/>
                  </a:solidFill>
                  <a:latin typeface="Arial" panose="020B0604020202020204" pitchFamily="34" charset="0"/>
                </a:rPr>
                <a:t>分时系统作业管理</a:t>
              </a:r>
              <a:endParaRPr lang="zh-CN" altLang="en-US" sz="1050" b="1" dirty="0">
                <a:solidFill>
                  <a:srgbClr val="FF0000"/>
                </a:solidFill>
                <a:latin typeface="Arial" panose="020B0604020202020204" pitchFamily="34" charset="0"/>
              </a:endParaRPr>
            </a:p>
          </p:txBody>
        </p:sp>
        <p:sp>
          <p:nvSpPr>
            <p:cNvPr id="58" name="Line 28"/>
            <p:cNvSpPr>
              <a:spLocks noChangeShapeType="1"/>
            </p:cNvSpPr>
            <p:nvPr/>
          </p:nvSpPr>
          <p:spPr bwMode="auto">
            <a:xfrm>
              <a:off x="10470703" y="3307557"/>
              <a:ext cx="461962" cy="1587"/>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75"/>
            </a:p>
          </p:txBody>
        </p:sp>
        <p:sp>
          <p:nvSpPr>
            <p:cNvPr id="59" name="Rectangle 29"/>
            <p:cNvSpPr>
              <a:spLocks noChangeArrowheads="1"/>
            </p:cNvSpPr>
            <p:nvPr/>
          </p:nvSpPr>
          <p:spPr bwMode="auto">
            <a:xfrm>
              <a:off x="9181653" y="5087144"/>
              <a:ext cx="1541462" cy="1755775"/>
            </a:xfrm>
            <a:prstGeom prst="rect">
              <a:avLst/>
            </a:prstGeom>
            <a:solidFill>
              <a:srgbClr val="CCFFCC"/>
            </a:solidFill>
            <a:ln w="2857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050" b="1" dirty="0">
                  <a:solidFill>
                    <a:srgbClr val="3366CC"/>
                  </a:solidFill>
                  <a:latin typeface="Arial" panose="020B0604020202020204" pitchFamily="34" charset="0"/>
                </a:rPr>
                <a:t>程序的装入与链接</a:t>
              </a:r>
              <a:endParaRPr lang="zh-CN" altLang="en-US" sz="1050" b="1" dirty="0">
                <a:solidFill>
                  <a:srgbClr val="3366CC"/>
                </a:solidFill>
                <a:latin typeface="Arial" panose="020B0604020202020204" pitchFamily="34" charset="0"/>
              </a:endParaRPr>
            </a:p>
            <a:p>
              <a:r>
                <a:rPr lang="zh-CN" altLang="en-US" sz="1050" b="1" dirty="0">
                  <a:solidFill>
                    <a:srgbClr val="0033CC"/>
                  </a:solidFill>
                  <a:latin typeface="Arial" panose="020B0604020202020204" pitchFamily="34" charset="0"/>
                </a:rPr>
                <a:t>存储管理任务</a:t>
              </a:r>
              <a:endParaRPr lang="zh-CN" altLang="en-US" sz="1050" b="1" dirty="0">
                <a:solidFill>
                  <a:srgbClr val="0033CC"/>
                </a:solidFill>
                <a:latin typeface="Arial" panose="020B0604020202020204" pitchFamily="34" charset="0"/>
              </a:endParaRPr>
            </a:p>
            <a:p>
              <a:r>
                <a:rPr lang="zh-CN" altLang="en-US" sz="1050" b="1" dirty="0">
                  <a:solidFill>
                    <a:srgbClr val="FF0000"/>
                  </a:solidFill>
                  <a:latin typeface="Arial" panose="020B0604020202020204" pitchFamily="34" charset="0"/>
                </a:rPr>
                <a:t>动态分区分配</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交换技术</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页式存储管理</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段式存储管理</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段页式</a:t>
              </a:r>
              <a:endParaRPr lang="zh-CN" altLang="en-US" sz="1050" b="1" dirty="0">
                <a:solidFill>
                  <a:srgbClr val="FF0000"/>
                </a:solidFill>
                <a:latin typeface="Arial" panose="020B0604020202020204" pitchFamily="34" charset="0"/>
              </a:endParaRPr>
            </a:p>
            <a:p>
              <a:r>
                <a:rPr lang="zh-CN" altLang="en-US" sz="1050" b="1" dirty="0">
                  <a:solidFill>
                    <a:srgbClr val="FF0000"/>
                  </a:solidFill>
                  <a:latin typeface="Arial" panose="020B0604020202020204" pitchFamily="34" charset="0"/>
                </a:rPr>
                <a:t>虚拟存储技术</a:t>
              </a:r>
              <a:endParaRPr lang="zh-CN" altLang="en-US" sz="1050" b="1" dirty="0">
                <a:solidFill>
                  <a:srgbClr val="FF0000"/>
                </a:solidFill>
                <a:latin typeface="Arial" panose="020B0604020202020204" pitchFamily="34" charset="0"/>
              </a:endParaRPr>
            </a:p>
          </p:txBody>
        </p:sp>
      </p:gr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操作系统的基本特性——虚拟</a:t>
            </a:r>
            <a:endParaRPr lang="zh-CN" altLang="en-US"/>
          </a:p>
        </p:txBody>
      </p:sp>
      <p:pic>
        <p:nvPicPr>
          <p:cNvPr id="4" name="内容占位符 3"/>
          <p:cNvPicPr>
            <a:picLocks noChangeAspect="1"/>
          </p:cNvPicPr>
          <p:nvPr>
            <p:ph idx="1"/>
          </p:nvPr>
        </p:nvPicPr>
        <p:blipFill>
          <a:blip r:embed="rId1"/>
          <a:stretch>
            <a:fillRect/>
          </a:stretch>
        </p:blipFill>
        <p:spPr>
          <a:xfrm>
            <a:off x="1066800" y="1353185"/>
            <a:ext cx="4798695" cy="917575"/>
          </a:xfrm>
          <a:prstGeom prst="rect">
            <a:avLst/>
          </a:prstGeom>
        </p:spPr>
      </p:pic>
      <p:sp>
        <p:nvSpPr>
          <p:cNvPr id="5" name="圆角矩形标注 4"/>
          <p:cNvSpPr/>
          <p:nvPr/>
        </p:nvSpPr>
        <p:spPr>
          <a:xfrm>
            <a:off x="3505200" y="3105150"/>
            <a:ext cx="3577590" cy="1144270"/>
          </a:xfrm>
          <a:prstGeom prst="wedgeRoundRectCallout">
            <a:avLst>
              <a:gd name="adj1" fmla="val -25062"/>
              <a:gd name="adj2" fmla="val -129356"/>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显然，如果失去了并发性，则一个时间段 内系统中只需运行一道程序，那么就失去 了实现虚拟性的意义了。因此，</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没有并发 性，就谈不上虚拟性</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操作系统的基本特性</a:t>
            </a:r>
            <a:endParaRPr lang="zh-CN" altLang="en-US"/>
          </a:p>
        </p:txBody>
      </p:sp>
      <p:sp>
        <p:nvSpPr>
          <p:cNvPr id="3" name="内容占位符 2"/>
          <p:cNvSpPr>
            <a:spLocks noGrp="1"/>
          </p:cNvSpPr>
          <p:nvPr>
            <p:ph idx="1"/>
          </p:nvPr>
        </p:nvSpPr>
        <p:spPr/>
        <p:txBody>
          <a:bodyPr/>
          <a:p>
            <a:r>
              <a:rPr lang="zh-CN" altLang="en-US"/>
              <a:t>异步</a:t>
            </a:r>
            <a:endParaRPr lang="zh-CN" altLang="en-US"/>
          </a:p>
          <a:p>
            <a:pPr marL="800100" lvl="1" indent="-342900">
              <a:buFont typeface="Wingdings" panose="05000000000000000000" charset="0"/>
              <a:buChar char="l"/>
            </a:pPr>
            <a:r>
              <a:rPr lang="zh-CN" altLang="en-US" sz="2100">
                <a:solidFill>
                  <a:schemeClr val="tx1"/>
                </a:solidFill>
              </a:rPr>
              <a:t>由于资源有限，进程的执行不是一贯到底的，系统中并发执行的多道程序“走走停停”，以不可预知的速度向前推进。</a:t>
            </a:r>
            <a:endParaRPr lang="zh-CN" altLang="en-US" sz="2100">
              <a:solidFill>
                <a:schemeClr val="tx1"/>
              </a:solidFill>
            </a:endParaRPr>
          </a:p>
        </p:txBody>
      </p:sp>
      <p:pic>
        <p:nvPicPr>
          <p:cNvPr id="9" name="Picture 6" descr="p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1280" y="2915160"/>
            <a:ext cx="4850978" cy="194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操作系统的基本特性</a:t>
            </a:r>
            <a:r>
              <a:rPr lang="en-US" altLang="zh-CN"/>
              <a:t>——</a:t>
            </a:r>
            <a:r>
              <a:rPr lang="zh-CN" altLang="en-US"/>
              <a:t>异步</a:t>
            </a:r>
            <a:endParaRPr lang="zh-CN" altLang="en-US"/>
          </a:p>
        </p:txBody>
      </p:sp>
      <p:sp>
        <p:nvSpPr>
          <p:cNvPr id="3" name="内容占位符 2"/>
          <p:cNvSpPr>
            <a:spLocks noGrp="1"/>
          </p:cNvSpPr>
          <p:nvPr>
            <p:ph idx="1"/>
          </p:nvPr>
        </p:nvSpPr>
        <p:spPr/>
        <p:txBody>
          <a:bodyPr/>
          <a:p>
            <a:r>
              <a:rPr lang="zh-CN" altLang="en-US"/>
              <a:t>由于资源有限，进程的执行不是一贯到底的，系统中并发执行的多道程序“走走停停”，以不可预知的速度向前推进。</a:t>
            </a:r>
            <a:endParaRPr lang="zh-CN" altLang="en-US"/>
          </a:p>
          <a:p>
            <a:r>
              <a:rPr lang="zh-CN" altLang="en-US"/>
              <a:t>由于并发运行的程序会</a:t>
            </a:r>
            <a:r>
              <a:rPr lang="zh-CN" altLang="en-US">
                <a:solidFill>
                  <a:srgbClr val="FF0000"/>
                </a:solidFill>
              </a:rPr>
              <a:t>争抢着使用系统资源</a:t>
            </a:r>
            <a:r>
              <a:rPr lang="zh-CN" altLang="en-US"/>
              <a:t>，而系统中的资源有限，因此进程的执行不是一贯到底的，而是走走停停的，以不可预知的速度向前推进</a:t>
            </a:r>
            <a:endParaRPr lang="zh-CN" altLang="en-US"/>
          </a:p>
          <a:p>
            <a:r>
              <a:rPr lang="zh-CN" altLang="en-US"/>
              <a:t>如果失去了并发性，即系统只能串行地运行各个程序，那么每个程序的执行会一贯到底。</a:t>
            </a:r>
            <a:r>
              <a:rPr lang="zh-CN" altLang="en-US">
                <a:solidFill>
                  <a:srgbClr val="FF0000"/>
                </a:solidFill>
              </a:rPr>
              <a:t>只有系统拥有并发性，才有可能导致异步性。</a:t>
            </a:r>
            <a:endParaRPr lang="zh-CN" altLang="en-US">
              <a:solidFill>
                <a:srgbClr val="FF000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知识回顾</a:t>
            </a:r>
            <a:endParaRPr lang="zh-CN" altLang="en-US"/>
          </a:p>
        </p:txBody>
      </p:sp>
      <p:pic>
        <p:nvPicPr>
          <p:cNvPr id="4" name="内容占位符 3"/>
          <p:cNvPicPr>
            <a:picLocks noChangeAspect="1"/>
          </p:cNvPicPr>
          <p:nvPr>
            <p:ph idx="1"/>
          </p:nvPr>
        </p:nvPicPr>
        <p:blipFill>
          <a:blip r:embed="rId1"/>
          <a:stretch>
            <a:fillRect/>
          </a:stretch>
        </p:blipFill>
        <p:spPr>
          <a:xfrm>
            <a:off x="883285" y="895350"/>
            <a:ext cx="7118985" cy="2565400"/>
          </a:xfrm>
          <a:prstGeom prst="rect">
            <a:avLst/>
          </a:prstGeom>
        </p:spPr>
      </p:pic>
      <p:sp>
        <p:nvSpPr>
          <p:cNvPr id="5" name="文本框 4"/>
          <p:cNvSpPr txBox="1"/>
          <p:nvPr/>
        </p:nvSpPr>
        <p:spPr>
          <a:xfrm>
            <a:off x="914400" y="3486150"/>
            <a:ext cx="7377430" cy="1476375"/>
          </a:xfrm>
          <a:prstGeom prst="rect">
            <a:avLst/>
          </a:prstGeom>
          <a:noFill/>
        </p:spPr>
        <p:txBody>
          <a:bodyPr wrap="square" rtlCol="0" anchor="t">
            <a:spAutoFit/>
          </a:bodyPr>
          <a:p>
            <a:r>
              <a:rPr lang="zh-CN" altLang="en-US" sz="1800">
                <a:solidFill>
                  <a:schemeClr val="tx1"/>
                </a:solidFill>
              </a:rPr>
              <a:t>重要考点： </a:t>
            </a:r>
            <a:endParaRPr lang="zh-CN" altLang="en-US" sz="1800">
              <a:solidFill>
                <a:schemeClr val="tx1"/>
              </a:solidFill>
            </a:endParaRPr>
          </a:p>
          <a:p>
            <a:r>
              <a:rPr lang="zh-CN" altLang="en-US" sz="1800">
                <a:solidFill>
                  <a:srgbClr val="FF0000"/>
                </a:solidFill>
              </a:rPr>
              <a:t>理解并发和并行的区别 </a:t>
            </a:r>
            <a:endParaRPr lang="zh-CN" altLang="en-US" sz="1800">
              <a:solidFill>
                <a:srgbClr val="FF0000"/>
              </a:solidFill>
            </a:endParaRPr>
          </a:p>
          <a:p>
            <a:r>
              <a:rPr lang="zh-CN" altLang="en-US" sz="1800">
                <a:solidFill>
                  <a:srgbClr val="FF0000"/>
                </a:solidFill>
              </a:rPr>
              <a:t>并发和共享互为存在条件</a:t>
            </a:r>
            <a:r>
              <a:rPr lang="zh-CN" altLang="en-US" sz="1800">
                <a:solidFill>
                  <a:schemeClr val="tx1"/>
                </a:solidFill>
              </a:rPr>
              <a:t> </a:t>
            </a:r>
            <a:endParaRPr lang="zh-CN" altLang="en-US" sz="1800">
              <a:solidFill>
                <a:schemeClr val="tx1"/>
              </a:solidFill>
            </a:endParaRPr>
          </a:p>
          <a:p>
            <a:r>
              <a:rPr lang="zh-CN" altLang="en-US" sz="1800">
                <a:solidFill>
                  <a:schemeClr val="tx1"/>
                </a:solidFill>
              </a:rPr>
              <a:t>没有并发和共享，就谈不上虚拟和异步，因此</a:t>
            </a:r>
            <a:r>
              <a:rPr lang="zh-CN" altLang="en-US" sz="1800">
                <a:solidFill>
                  <a:srgbClr val="FF0000"/>
                </a:solidFill>
              </a:rPr>
              <a:t>并发和共享是操作系统的两个最基本的特征</a:t>
            </a:r>
            <a:endParaRPr lang="zh-CN" altLang="en-US" sz="1800">
              <a:solidFill>
                <a:srgbClr val="FF0000"/>
              </a:solidFill>
            </a:endParaRPr>
          </a:p>
        </p:txBody>
      </p:sp>
      <p:sp>
        <p:nvSpPr>
          <p:cNvPr id="6" name="文本框 5"/>
          <p:cNvSpPr txBox="1"/>
          <p:nvPr/>
        </p:nvSpPr>
        <p:spPr>
          <a:xfrm>
            <a:off x="4724400" y="1657985"/>
            <a:ext cx="623570" cy="306705"/>
          </a:xfrm>
          <a:prstGeom prst="rect">
            <a:avLst/>
          </a:prstGeom>
          <a:noFill/>
        </p:spPr>
        <p:txBody>
          <a:bodyPr wrap="square" rtlCol="0">
            <a:spAutoFit/>
          </a:bodyPr>
          <a:p>
            <a:r>
              <a:rPr lang="zh-CN" altLang="en-US" sz="1400">
                <a:solidFill>
                  <a:srgbClr val="FF0000"/>
                </a:solidFill>
              </a:rPr>
              <a:t>访问</a:t>
            </a:r>
            <a:endParaRPr lang="zh-CN" altLang="en-US" sz="1400">
              <a:solidFill>
                <a:srgbClr val="FF0000"/>
              </a:solidFill>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1.4 </a:t>
            </a:r>
            <a:r>
              <a:rPr lang="zh-CN" altLang="en-US"/>
              <a:t>操作系统的主要</a:t>
            </a:r>
            <a:r>
              <a:rPr lang="zh-CN" altLang="en-US"/>
              <a:t>功能</a:t>
            </a:r>
            <a:endParaRPr lang="zh-CN" altLang="en-US"/>
          </a:p>
        </p:txBody>
      </p:sp>
      <p:sp>
        <p:nvSpPr>
          <p:cNvPr id="3" name="内容占位符 2"/>
          <p:cNvSpPr>
            <a:spLocks noGrp="1"/>
          </p:cNvSpPr>
          <p:nvPr>
            <p:ph idx="1"/>
          </p:nvPr>
        </p:nvSpPr>
        <p:spPr/>
        <p:txBody>
          <a:bodyPr/>
          <a:p>
            <a:r>
              <a:rPr lang="zh-CN" altLang="en-US">
                <a:solidFill>
                  <a:srgbClr val="FF0000"/>
                </a:solidFill>
              </a:rPr>
              <a:t>处理机管理功能</a:t>
            </a:r>
            <a:endParaRPr lang="zh-CN" altLang="en-US">
              <a:solidFill>
                <a:srgbClr val="FF0000"/>
              </a:solidFill>
            </a:endParaRPr>
          </a:p>
          <a:p>
            <a:r>
              <a:rPr lang="zh-CN" altLang="en-US">
                <a:solidFill>
                  <a:srgbClr val="FF0000"/>
                </a:solidFill>
              </a:rPr>
              <a:t>存储器管理功能</a:t>
            </a:r>
            <a:endParaRPr lang="zh-CN" altLang="en-US">
              <a:solidFill>
                <a:srgbClr val="FF0000"/>
              </a:solidFill>
            </a:endParaRPr>
          </a:p>
          <a:p>
            <a:r>
              <a:rPr lang="zh-CN" altLang="en-US">
                <a:solidFill>
                  <a:srgbClr val="FF0000"/>
                </a:solidFill>
              </a:rPr>
              <a:t>设备管理功能</a:t>
            </a:r>
            <a:endParaRPr lang="zh-CN" altLang="en-US">
              <a:solidFill>
                <a:srgbClr val="FF0000"/>
              </a:solidFill>
            </a:endParaRPr>
          </a:p>
          <a:p>
            <a:r>
              <a:rPr lang="zh-CN" altLang="en-US">
                <a:solidFill>
                  <a:srgbClr val="FF0000"/>
                </a:solidFill>
              </a:rPr>
              <a:t>文件管理功能</a:t>
            </a:r>
            <a:endParaRPr lang="zh-CN" altLang="en-US">
              <a:solidFill>
                <a:srgbClr val="FF0000"/>
              </a:solidFill>
            </a:endParaRPr>
          </a:p>
          <a:p>
            <a:r>
              <a:rPr lang="zh-CN" altLang="en-US"/>
              <a:t>用户接口</a:t>
            </a:r>
            <a:endParaRPr lang="zh-CN" altLang="en-US"/>
          </a:p>
        </p:txBody>
      </p:sp>
      <p:sp>
        <p:nvSpPr>
          <p:cNvPr id="8" name="Text Box 7"/>
          <p:cNvSpPr txBox="1">
            <a:spLocks noChangeArrowheads="1"/>
          </p:cNvSpPr>
          <p:nvPr/>
        </p:nvSpPr>
        <p:spPr bwMode="auto">
          <a:xfrm>
            <a:off x="1741627" y="3829720"/>
            <a:ext cx="5917012" cy="106553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eaLnBrk="1" hangingPunct="1">
              <a:lnSpc>
                <a:spcPts val="3800"/>
              </a:lnSpc>
              <a:spcBef>
                <a:spcPct val="20000"/>
              </a:spcBef>
              <a:buClr>
                <a:srgbClr val="FFFFFF"/>
              </a:buClr>
              <a:buFont typeface="Wingdings" panose="05000000000000000000" pitchFamily="2" charset="2"/>
              <a:buNone/>
            </a:pPr>
            <a:r>
              <a:rPr lang="en-US" altLang="zh-CN" sz="1800" dirty="0">
                <a:solidFill>
                  <a:schemeClr val="tx1"/>
                </a:solidFill>
                <a:latin typeface="楷体" panose="02010609060101010101" pitchFamily="49" charset="-122"/>
                <a:ea typeface="楷体" panose="02010609060101010101" pitchFamily="49" charset="-122"/>
                <a:cs typeface="楷体" panose="02010609060101010101" pitchFamily="49" charset="-122"/>
              </a:rPr>
              <a:t>OS</a:t>
            </a:r>
            <a:r>
              <a:rPr lang="zh-CN" altLang="en-US" sz="1800" dirty="0">
                <a:solidFill>
                  <a:schemeClr val="tx1"/>
                </a:solidFill>
                <a:latin typeface="楷体" panose="02010609060101010101" pitchFamily="49" charset="-122"/>
                <a:ea typeface="楷体" panose="02010609060101010101" pitchFamily="49" charset="-122"/>
                <a:cs typeface="楷体" panose="02010609060101010101" pitchFamily="49" charset="-122"/>
              </a:rPr>
              <a:t>是直接控制和管理计算机硬件、软件资源，合理地对各类作业进行调度，以方便用户使用的程序集合</a:t>
            </a:r>
            <a:endParaRPr lang="zh-CN" altLang="en-US" sz="18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处理机管理功能</a:t>
            </a:r>
            <a:endParaRPr lang="zh-CN" altLang="en-US"/>
          </a:p>
        </p:txBody>
      </p:sp>
      <p:sp>
        <p:nvSpPr>
          <p:cNvPr id="3" name="内容占位符 2"/>
          <p:cNvSpPr>
            <a:spLocks noGrp="1"/>
          </p:cNvSpPr>
          <p:nvPr>
            <p:ph idx="1"/>
          </p:nvPr>
        </p:nvSpPr>
        <p:spPr/>
        <p:txBody>
          <a:bodyPr/>
          <a:p>
            <a:r>
              <a:rPr lang="zh-CN" altLang="en-US"/>
              <a:t>进程控制</a:t>
            </a:r>
            <a:endParaRPr lang="zh-CN" altLang="en-US"/>
          </a:p>
          <a:p>
            <a:pPr marL="800100" lvl="1" indent="-342900">
              <a:buFont typeface="Wingdings" panose="05000000000000000000" charset="0"/>
              <a:buChar char="l"/>
            </a:pPr>
            <a:r>
              <a:rPr lang="zh-CN" altLang="en-US" sz="2100">
                <a:solidFill>
                  <a:schemeClr val="tx1"/>
                </a:solidFill>
              </a:rPr>
              <a:t>在传统的多道程序环境下，要使作业运行，必须先为它创建</a:t>
            </a:r>
            <a:r>
              <a:rPr lang="zh-CN" altLang="en-US" sz="2100">
                <a:solidFill>
                  <a:srgbClr val="FF0000"/>
                </a:solidFill>
              </a:rPr>
              <a:t>一个或几个进程</a:t>
            </a:r>
            <a:r>
              <a:rPr lang="zh-CN" altLang="en-US" sz="2100">
                <a:solidFill>
                  <a:schemeClr val="tx1"/>
                </a:solidFill>
              </a:rPr>
              <a:t>，并为之分配必要的资源。当进程运行结束时，立即</a:t>
            </a:r>
            <a:r>
              <a:rPr lang="zh-CN" altLang="en-US" sz="2100">
                <a:solidFill>
                  <a:srgbClr val="FF0000"/>
                </a:solidFill>
              </a:rPr>
              <a:t>撤消</a:t>
            </a:r>
            <a:r>
              <a:rPr lang="zh-CN" altLang="en-US" sz="2100">
                <a:solidFill>
                  <a:schemeClr val="tx1"/>
                </a:solidFill>
              </a:rPr>
              <a:t>该进程，以便能及时回收该进程所占用的各类资源。进程控制的主要功能是为</a:t>
            </a:r>
            <a:r>
              <a:rPr lang="zh-CN" altLang="en-US" sz="2100">
                <a:solidFill>
                  <a:srgbClr val="FF0000"/>
                </a:solidFill>
              </a:rPr>
              <a:t>作业创建进程、撤消已结束的进程，以及控制进程在运行过程中的状态转换</a:t>
            </a:r>
            <a:endParaRPr lang="zh-CN" altLang="en-US" sz="2100">
              <a:solidFill>
                <a:srgbClr val="FF000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处理机管理功能</a:t>
            </a:r>
            <a:endParaRPr lang="zh-CN" altLang="en-US"/>
          </a:p>
        </p:txBody>
      </p:sp>
      <p:sp>
        <p:nvSpPr>
          <p:cNvPr id="3" name="内容占位符 2"/>
          <p:cNvSpPr>
            <a:spLocks noGrp="1"/>
          </p:cNvSpPr>
          <p:nvPr>
            <p:ph idx="1"/>
          </p:nvPr>
        </p:nvSpPr>
        <p:spPr/>
        <p:txBody>
          <a:bodyPr/>
          <a:p>
            <a:r>
              <a:rPr lang="zh-CN" altLang="en-US"/>
              <a:t>进程</a:t>
            </a:r>
            <a:r>
              <a:rPr lang="zh-CN" altLang="en-US"/>
              <a:t>同步</a:t>
            </a:r>
            <a:endParaRPr lang="zh-CN" altLang="en-US"/>
          </a:p>
          <a:p>
            <a:pPr marL="800100" lvl="1" indent="-342900">
              <a:buFont typeface="Wingdings" panose="05000000000000000000" charset="0"/>
              <a:buChar char="l"/>
            </a:pPr>
            <a:r>
              <a:rPr lang="zh-CN" altLang="en-US" sz="2100">
                <a:solidFill>
                  <a:schemeClr val="tx1"/>
                </a:solidFill>
              </a:rPr>
              <a:t>进程互斥方式：诸进程在对临界资源进行访问时，应采用互斥方式</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进程同步方式：在相互合作去完成共同任务的诸进程间，有同步机构对他们的执行次序加以协调</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处理机管理功能</a:t>
            </a:r>
            <a:endParaRPr lang="zh-CN" altLang="en-US"/>
          </a:p>
        </p:txBody>
      </p:sp>
      <p:sp>
        <p:nvSpPr>
          <p:cNvPr id="3" name="内容占位符 2"/>
          <p:cNvSpPr>
            <a:spLocks noGrp="1"/>
          </p:cNvSpPr>
          <p:nvPr>
            <p:ph idx="1"/>
          </p:nvPr>
        </p:nvSpPr>
        <p:spPr/>
        <p:txBody>
          <a:bodyPr/>
          <a:p>
            <a:r>
              <a:rPr lang="zh-CN" altLang="en-US"/>
              <a:t>进程</a:t>
            </a:r>
            <a:r>
              <a:rPr lang="zh-CN" altLang="en-US"/>
              <a:t>通信</a:t>
            </a:r>
            <a:endParaRPr lang="zh-CN" altLang="en-US"/>
          </a:p>
          <a:p>
            <a:pPr marL="800100" lvl="1" indent="-342900">
              <a:buFont typeface="Wingdings" panose="05000000000000000000" charset="0"/>
              <a:buChar char="l"/>
            </a:pPr>
            <a:r>
              <a:rPr lang="zh-CN" altLang="en-US" sz="2100">
                <a:solidFill>
                  <a:schemeClr val="tx1"/>
                </a:solidFill>
              </a:rPr>
              <a:t>在多道程序环境下，为了加速应用程序的运行，应在系统中建立多个进程，并且再为一个进程建立若干个线程，由这些进程(线程)相互合作去完成一个共同的任务。而在这些进程(线程)之间，又往往需要交换信息</a:t>
            </a: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进程</a:t>
            </a:r>
            <a:r>
              <a:rPr lang="zh-CN" altLang="en-US">
                <a:solidFill>
                  <a:schemeClr val="tx1"/>
                </a:solidFill>
              </a:rPr>
              <a:t>调度</a:t>
            </a:r>
            <a:endParaRPr lang="zh-CN" altLang="en-US">
              <a:solidFill>
                <a:schemeClr val="tx1"/>
              </a:solidFill>
            </a:endParaRPr>
          </a:p>
          <a:p>
            <a:pPr marL="800100" lvl="1" indent="-342900">
              <a:buFont typeface="Wingdings" panose="05000000000000000000" charset="0"/>
              <a:buChar char="l"/>
            </a:pPr>
            <a:r>
              <a:rPr lang="zh-CN" altLang="en-US" sz="2100">
                <a:solidFill>
                  <a:schemeClr val="tx1"/>
                </a:solidFill>
              </a:rPr>
              <a:t>作业调度</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进程调度</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存储器管理</a:t>
            </a:r>
            <a:r>
              <a:rPr lang="zh-CN" altLang="en-US"/>
              <a:t>功能</a:t>
            </a:r>
            <a:endParaRPr lang="zh-CN" altLang="en-US"/>
          </a:p>
        </p:txBody>
      </p:sp>
      <p:sp>
        <p:nvSpPr>
          <p:cNvPr id="3" name="内容占位符 2"/>
          <p:cNvSpPr>
            <a:spLocks noGrp="1"/>
          </p:cNvSpPr>
          <p:nvPr>
            <p:ph idx="1"/>
          </p:nvPr>
        </p:nvSpPr>
        <p:spPr/>
        <p:txBody>
          <a:bodyPr/>
          <a:p>
            <a:r>
              <a:rPr lang="zh-CN" altLang="en-US"/>
              <a:t>内存</a:t>
            </a:r>
            <a:r>
              <a:rPr lang="zh-CN" altLang="en-US"/>
              <a:t>分配</a:t>
            </a:r>
            <a:endParaRPr lang="zh-CN" altLang="en-US"/>
          </a:p>
          <a:p>
            <a:r>
              <a:rPr lang="zh-CN" altLang="en-US"/>
              <a:t>主要任务：</a:t>
            </a:r>
            <a:endParaRPr lang="zh-CN" altLang="en-US"/>
          </a:p>
          <a:p>
            <a:pPr marL="800100" lvl="1" indent="-342900">
              <a:buFont typeface="Wingdings" panose="05000000000000000000" charset="0"/>
              <a:buChar char="l"/>
            </a:pPr>
            <a:r>
              <a:rPr lang="zh-CN" altLang="en-US" sz="2100">
                <a:solidFill>
                  <a:schemeClr val="tx1"/>
                </a:solidFill>
              </a:rPr>
              <a:t>为每道程序分配内存空间，使它们“各得其所”</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提高存储器的利用率，尽量减少不可用的内存空间(碎片)</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允许正在运行的程序申请附加的内存空间，以适应程序和数据动态增长的需要</a:t>
            </a:r>
            <a:endParaRPr lang="zh-CN" altLang="en-US" sz="2100">
              <a:solidFill>
                <a:schemeClr val="tx1"/>
              </a:solidFill>
            </a:endParaRPr>
          </a:p>
        </p:txBody>
      </p:sp>
      <p:sp>
        <p:nvSpPr>
          <p:cNvPr id="4" name="文本框 3"/>
          <p:cNvSpPr txBox="1"/>
          <p:nvPr/>
        </p:nvSpPr>
        <p:spPr>
          <a:xfrm>
            <a:off x="2056960" y="4344160"/>
            <a:ext cx="3171190" cy="368300"/>
          </a:xfrm>
          <a:prstGeom prst="rect">
            <a:avLst/>
          </a:prstGeom>
          <a:noFill/>
        </p:spPr>
        <p:txBody>
          <a:bodyPr wrap="none" rtlCol="0" anchor="t">
            <a:spAutoFit/>
          </a:bodyPr>
          <a:p>
            <a:r>
              <a:rPr lang="zh-CN" altLang="en-US" sz="1800" dirty="0">
                <a:solidFill>
                  <a:srgbClr val="FF0000"/>
                </a:solidFill>
                <a:sym typeface="+mn-ea"/>
              </a:rPr>
              <a:t>静态分配方式、动态分配方式</a:t>
            </a:r>
            <a:endParaRPr lang="zh-CN" altLang="en-US" sz="1800" dirty="0">
              <a:solidFill>
                <a:srgbClr val="FF0000"/>
              </a:solidFill>
              <a:sym typeface="+mn-ea"/>
            </a:endParaRPr>
          </a:p>
        </p:txBody>
      </p:sp>
      <p:sp>
        <p:nvSpPr>
          <p:cNvPr id="5" name="灯片编号占位符 4"/>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存储器管理功能</a:t>
            </a:r>
            <a:endParaRPr lang="zh-CN" altLang="en-US"/>
          </a:p>
        </p:txBody>
      </p:sp>
      <p:sp>
        <p:nvSpPr>
          <p:cNvPr id="3" name="内容占位符 2"/>
          <p:cNvSpPr>
            <a:spLocks noGrp="1"/>
          </p:cNvSpPr>
          <p:nvPr>
            <p:ph idx="1"/>
          </p:nvPr>
        </p:nvSpPr>
        <p:spPr/>
        <p:txBody>
          <a:bodyPr/>
          <a:p>
            <a:r>
              <a:rPr lang="zh-CN" altLang="en-US"/>
              <a:t>内存</a:t>
            </a:r>
            <a:r>
              <a:rPr lang="zh-CN" altLang="en-US"/>
              <a:t>保护</a:t>
            </a:r>
            <a:endParaRPr lang="zh-CN" altLang="en-US"/>
          </a:p>
          <a:p>
            <a:pPr marL="800100" lvl="1" indent="-342900">
              <a:buFont typeface="Wingdings" panose="05000000000000000000" charset="0"/>
              <a:buChar char="l"/>
            </a:pPr>
            <a:r>
              <a:rPr lang="zh-CN" altLang="en-US" sz="2100">
                <a:solidFill>
                  <a:schemeClr val="tx1"/>
                </a:solidFill>
              </a:rPr>
              <a:t>内存保护的主要任务，是确保每道用户程序都只在自己的内存空间内运行，彼此互不干扰</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绝不允许用户程序访问操作系统的程序和数据，也不允许用户程序转移到非共享的其他用户程序中去</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3"/>
          <p:cNvSpPr>
            <a:spLocks noGrp="1"/>
          </p:cNvSpPr>
          <p:nvPr>
            <p:ph type="title"/>
          </p:nvPr>
        </p:nvSpPr>
        <p:spPr/>
        <p:txBody>
          <a:bodyPr/>
          <a:lstStyle/>
          <a:p>
            <a:pPr algn="l">
              <a:buClrTx/>
              <a:buSzTx/>
              <a:buFontTx/>
            </a:pPr>
            <a:r>
              <a:rPr lang="zh-CN" altLang="en-US" sz="2925"/>
              <a:t>操作系统（OS）的定义</a:t>
            </a:r>
            <a:endParaRPr lang="zh-CN" altLang="en-US" sz="2925"/>
          </a:p>
        </p:txBody>
      </p:sp>
      <p:sp>
        <p:nvSpPr>
          <p:cNvPr id="2" name="内容占位符 1"/>
          <p:cNvSpPr>
            <a:spLocks noGrp="1"/>
          </p:cNvSpPr>
          <p:nvPr>
            <p:ph idx="1"/>
          </p:nvPr>
        </p:nvSpPr>
        <p:spPr/>
        <p:txBody>
          <a:bodyPr/>
          <a:p>
            <a:r>
              <a:rPr lang="zh-CN" altLang="en-US"/>
              <a:t>你用过哪些OS？</a:t>
            </a:r>
            <a:endParaRPr lang="zh-CN" altLang="en-US"/>
          </a:p>
          <a:p>
            <a:r>
              <a:rPr lang="en-US" altLang="zh-CN" dirty="0" smtClean="0">
                <a:latin typeface="+mn-ea"/>
                <a:sym typeface="+mn-ea"/>
              </a:rPr>
              <a:t>OS</a:t>
            </a:r>
            <a:r>
              <a:rPr lang="zh-CN" altLang="en-US" dirty="0" smtClean="0">
                <a:latin typeface="+mn-ea"/>
                <a:sym typeface="+mn-ea"/>
              </a:rPr>
              <a:t>能做什么？</a:t>
            </a:r>
            <a:endParaRPr lang="zh-CN" altLang="en-US" dirty="0" smtClean="0">
              <a:latin typeface="+mn-ea"/>
              <a:sym typeface="+mn-ea"/>
            </a:endParaRPr>
          </a:p>
          <a:p>
            <a:pPr marL="457200" lvl="1" indent="0">
              <a:buFont typeface="Wingdings" panose="05000000000000000000" charset="0"/>
              <a:buNone/>
            </a:pPr>
            <a:endParaRPr lang="zh-CN" altLang="en-US" sz="2250">
              <a:solidFill>
                <a:schemeClr val="tx1"/>
              </a:solidFill>
            </a:endParaRPr>
          </a:p>
        </p:txBody>
      </p:sp>
      <p:sp>
        <p:nvSpPr>
          <p:cNvPr id="8" name="Text Box 5"/>
          <p:cNvSpPr txBox="1">
            <a:spLocks noChangeArrowheads="1"/>
          </p:cNvSpPr>
          <p:nvPr/>
        </p:nvSpPr>
        <p:spPr bwMode="auto">
          <a:xfrm>
            <a:off x="838200" y="2572385"/>
            <a:ext cx="4819650" cy="2172335"/>
          </a:xfrm>
          <a:prstGeom prst="rect">
            <a:avLst/>
          </a:prstGeom>
          <a:noFill/>
          <a:ln>
            <a:noFill/>
          </a:ln>
          <a:effectLst/>
        </p:spPr>
        <p:txBody>
          <a:bodyPr wrap="square" lIns="0" tIns="0" rIns="0" bIns="0">
            <a:spAutoFit/>
          </a:bodyPr>
          <a:lstStyle>
            <a:lvl1pPr marL="357505" indent="-357505" algn="l">
              <a:tabLst>
                <a:tab pos="807720" algn="l"/>
              </a:tabLst>
              <a:defRPr sz="2400">
                <a:solidFill>
                  <a:schemeClr val="tx1"/>
                </a:solidFill>
                <a:latin typeface="Arial" panose="020B0604020202020204" pitchFamily="34" charset="0"/>
                <a:ea typeface="宋体" panose="02010600030101010101" pitchFamily="2" charset="-122"/>
              </a:defRPr>
            </a:lvl1pPr>
            <a:lvl2pPr marL="542925" indent="-6350" algn="l">
              <a:tabLst>
                <a:tab pos="807720" algn="l"/>
              </a:tabLst>
              <a:defRPr sz="2400">
                <a:solidFill>
                  <a:schemeClr val="tx1"/>
                </a:solidFill>
                <a:latin typeface="Arial" panose="020B0604020202020204" pitchFamily="34" charset="0"/>
                <a:ea typeface="宋体" panose="02010600030101010101" pitchFamily="2" charset="-122"/>
              </a:defRPr>
            </a:lvl2pPr>
            <a:lvl3pPr algn="l">
              <a:tabLst>
                <a:tab pos="807720" algn="l"/>
              </a:tabLst>
              <a:defRPr sz="2400">
                <a:solidFill>
                  <a:schemeClr val="tx1"/>
                </a:solidFill>
                <a:latin typeface="Arial" panose="020B0604020202020204" pitchFamily="34" charset="0"/>
                <a:ea typeface="宋体" panose="02010600030101010101" pitchFamily="2" charset="-122"/>
              </a:defRPr>
            </a:lvl3pPr>
            <a:lvl4pPr algn="l">
              <a:tabLst>
                <a:tab pos="807720" algn="l"/>
              </a:tabLst>
              <a:defRPr sz="2400">
                <a:solidFill>
                  <a:schemeClr val="tx1"/>
                </a:solidFill>
                <a:latin typeface="Arial" panose="020B0604020202020204" pitchFamily="34" charset="0"/>
                <a:ea typeface="宋体" panose="02010600030101010101" pitchFamily="2" charset="-122"/>
              </a:defRPr>
            </a:lvl4pPr>
            <a:lvl5pPr algn="l">
              <a:tabLst>
                <a:tab pos="807720"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807720"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807720"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807720"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807720" algn="l"/>
              </a:tabLst>
              <a:defRPr sz="2400">
                <a:solidFill>
                  <a:schemeClr val="tx1"/>
                </a:solidFill>
                <a:latin typeface="Arial" panose="020B0604020202020204" pitchFamily="34" charset="0"/>
                <a:ea typeface="宋体" panose="02010600030101010101" pitchFamily="2" charset="-122"/>
              </a:defRPr>
            </a:lvl9pPr>
          </a:lstStyle>
          <a:p>
            <a:pPr marL="879475" lvl="1" indent="-342900">
              <a:lnSpc>
                <a:spcPts val="3100"/>
              </a:lnSpc>
              <a:spcBef>
                <a:spcPct val="20000"/>
              </a:spcBef>
              <a:buClr>
                <a:schemeClr val="hlink"/>
              </a:buClr>
              <a:buFont typeface="Wingdings" panose="05000000000000000000" pitchFamily="2" charset="2"/>
              <a:buChar char="ü"/>
              <a:defRPr/>
            </a:pPr>
            <a:r>
              <a:rPr lang="zh-CN" altLang="en-US" sz="2000" dirty="0" smtClean="0">
                <a:latin typeface="微软雅黑" panose="020B0503020204020204" charset="-122"/>
                <a:ea typeface="微软雅黑" panose="020B0503020204020204" charset="-122"/>
              </a:rPr>
              <a:t>各种命令：</a:t>
            </a:r>
            <a:r>
              <a:rPr lang="zh-CN" altLang="zh-CN" sz="2000" dirty="0" smtClean="0">
                <a:latin typeface="微软雅黑" panose="020B0503020204020204" charset="-122"/>
                <a:ea typeface="微软雅黑" panose="020B0503020204020204" charset="-122"/>
              </a:rPr>
              <a:t>dir   copy   del   format  </a:t>
            </a:r>
            <a:endParaRPr lang="zh-CN" altLang="zh-CN" sz="2000" dirty="0" smtClean="0">
              <a:latin typeface="微软雅黑" panose="020B0503020204020204" charset="-122"/>
              <a:ea typeface="微软雅黑" panose="020B0503020204020204" charset="-122"/>
            </a:endParaRPr>
          </a:p>
          <a:p>
            <a:pPr marL="879475" lvl="1" indent="-342900">
              <a:lnSpc>
                <a:spcPts val="3100"/>
              </a:lnSpc>
              <a:spcBef>
                <a:spcPct val="20000"/>
              </a:spcBef>
              <a:buClr>
                <a:schemeClr val="hlink"/>
              </a:buClr>
              <a:buFont typeface="Wingdings" panose="05000000000000000000" pitchFamily="2" charset="2"/>
              <a:buChar char="ü"/>
              <a:defRPr/>
            </a:pPr>
            <a:r>
              <a:rPr lang="zh-CN" altLang="en-US" sz="2000" dirty="0" smtClean="0">
                <a:latin typeface="微软雅黑" panose="020B0503020204020204" charset="-122"/>
                <a:ea typeface="微软雅黑" panose="020B0503020204020204" charset="-122"/>
              </a:rPr>
              <a:t>启动、结束用户程序</a:t>
            </a:r>
            <a:endParaRPr lang="zh-CN" altLang="en-US" sz="2000" dirty="0" smtClean="0">
              <a:latin typeface="微软雅黑" panose="020B0503020204020204" charset="-122"/>
              <a:ea typeface="微软雅黑" panose="020B0503020204020204" charset="-122"/>
            </a:endParaRPr>
          </a:p>
          <a:p>
            <a:pPr marL="879475" lvl="1" indent="-342900">
              <a:lnSpc>
                <a:spcPts val="3100"/>
              </a:lnSpc>
              <a:spcBef>
                <a:spcPct val="20000"/>
              </a:spcBef>
              <a:buClr>
                <a:schemeClr val="hlink"/>
              </a:buClr>
              <a:buFont typeface="Wingdings" panose="05000000000000000000" pitchFamily="2" charset="2"/>
              <a:buChar char="ü"/>
              <a:defRPr/>
            </a:pPr>
            <a:r>
              <a:rPr lang="zh-CN" altLang="en-US" sz="2000" dirty="0" smtClean="0">
                <a:latin typeface="微软雅黑" panose="020B0503020204020204" charset="-122"/>
                <a:ea typeface="微软雅黑" panose="020B0503020204020204" charset="-122"/>
              </a:rPr>
              <a:t>系统调用</a:t>
            </a:r>
            <a:endParaRPr lang="zh-CN" altLang="en-US" sz="2000" dirty="0" smtClean="0">
              <a:latin typeface="微软雅黑" panose="020B0503020204020204" charset="-122"/>
              <a:ea typeface="微软雅黑" panose="020B0503020204020204" charset="-122"/>
            </a:endParaRPr>
          </a:p>
          <a:p>
            <a:pPr marL="879475" lvl="1" indent="-342900">
              <a:lnSpc>
                <a:spcPts val="3100"/>
              </a:lnSpc>
              <a:spcBef>
                <a:spcPct val="20000"/>
              </a:spcBef>
              <a:buClr>
                <a:schemeClr val="hlink"/>
              </a:buClr>
              <a:buFont typeface="Wingdings" panose="05000000000000000000" pitchFamily="2" charset="2"/>
              <a:buChar char="ü"/>
              <a:defRPr/>
            </a:pPr>
            <a:r>
              <a:rPr lang="zh-CN" altLang="zh-CN" sz="2000" dirty="0" smtClean="0">
                <a:latin typeface="微软雅黑" panose="020B0503020204020204" charset="-122"/>
                <a:ea typeface="微软雅黑" panose="020B0503020204020204" charset="-122"/>
              </a:rPr>
              <a:t>UNIX 等提供多任务</a:t>
            </a:r>
            <a:r>
              <a:rPr lang="zh-CN" altLang="en-US" sz="2000" dirty="0" smtClean="0">
                <a:latin typeface="微软雅黑" panose="020B0503020204020204" charset="-122"/>
                <a:ea typeface="微软雅黑" panose="020B0503020204020204" charset="-122"/>
              </a:rPr>
              <a:t>、</a:t>
            </a:r>
            <a:r>
              <a:rPr lang="zh-CN" sz="2000" dirty="0" smtClean="0">
                <a:latin typeface="微软雅黑" panose="020B0503020204020204" charset="-122"/>
                <a:ea typeface="微软雅黑" panose="020B0503020204020204" charset="-122"/>
              </a:rPr>
              <a:t>多用户环境</a:t>
            </a:r>
            <a:endParaRPr lang="zh-CN" altLang="zh-CN" sz="2000" dirty="0" smtClean="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5832475" y="1200785"/>
            <a:ext cx="1221740" cy="1306195"/>
          </a:xfrm>
          <a:prstGeom prst="rect">
            <a:avLst/>
          </a:prstGeom>
        </p:spPr>
      </p:pic>
      <p:pic>
        <p:nvPicPr>
          <p:cNvPr id="4" name="图片 3"/>
          <p:cNvPicPr>
            <a:picLocks noChangeAspect="1"/>
          </p:cNvPicPr>
          <p:nvPr/>
        </p:nvPicPr>
        <p:blipFill>
          <a:blip r:embed="rId2"/>
          <a:stretch>
            <a:fillRect/>
          </a:stretch>
        </p:blipFill>
        <p:spPr>
          <a:xfrm>
            <a:off x="7162800" y="1276985"/>
            <a:ext cx="1632585" cy="864870"/>
          </a:xfrm>
          <a:prstGeom prst="rect">
            <a:avLst/>
          </a:prstGeom>
        </p:spPr>
      </p:pic>
      <p:pic>
        <p:nvPicPr>
          <p:cNvPr id="5" name="图片 4"/>
          <p:cNvPicPr>
            <a:picLocks noChangeAspect="1"/>
          </p:cNvPicPr>
          <p:nvPr/>
        </p:nvPicPr>
        <p:blipFill>
          <a:blip r:embed="rId3"/>
          <a:stretch>
            <a:fillRect/>
          </a:stretch>
        </p:blipFill>
        <p:spPr>
          <a:xfrm>
            <a:off x="6019800" y="2648585"/>
            <a:ext cx="2243455" cy="1052830"/>
          </a:xfrm>
          <a:prstGeom prst="rect">
            <a:avLst/>
          </a:prstGeom>
        </p:spPr>
      </p:pic>
      <p:pic>
        <p:nvPicPr>
          <p:cNvPr id="6" name="图片 5"/>
          <p:cNvPicPr>
            <a:picLocks noChangeAspect="1"/>
          </p:cNvPicPr>
          <p:nvPr/>
        </p:nvPicPr>
        <p:blipFill>
          <a:blip r:embed="rId4"/>
          <a:stretch>
            <a:fillRect/>
          </a:stretch>
        </p:blipFill>
        <p:spPr>
          <a:xfrm>
            <a:off x="6019800" y="4020185"/>
            <a:ext cx="1882775" cy="553085"/>
          </a:xfrm>
          <a:prstGeom prst="rect">
            <a:avLst/>
          </a:prstGeom>
        </p:spPr>
      </p:pic>
      <p:pic>
        <p:nvPicPr>
          <p:cNvPr id="7" name="图片 6"/>
          <p:cNvPicPr>
            <a:picLocks noChangeAspect="1"/>
          </p:cNvPicPr>
          <p:nvPr/>
        </p:nvPicPr>
        <p:blipFill>
          <a:blip r:embed="rId5"/>
          <a:stretch>
            <a:fillRect/>
          </a:stretch>
        </p:blipFill>
        <p:spPr>
          <a:xfrm>
            <a:off x="7902575" y="3843020"/>
            <a:ext cx="1167765" cy="1075690"/>
          </a:xfrm>
          <a:prstGeom prst="rect">
            <a:avLst/>
          </a:prstGeom>
        </p:spPr>
      </p:pic>
      <p:pic>
        <p:nvPicPr>
          <p:cNvPr id="9" name="图片 8"/>
          <p:cNvPicPr>
            <a:picLocks noChangeAspect="1"/>
          </p:cNvPicPr>
          <p:nvPr/>
        </p:nvPicPr>
        <p:blipFill>
          <a:blip r:embed="rId6"/>
          <a:stretch>
            <a:fillRect/>
          </a:stretch>
        </p:blipFill>
        <p:spPr>
          <a:xfrm>
            <a:off x="6019800" y="57785"/>
            <a:ext cx="1601470" cy="918845"/>
          </a:xfrm>
          <a:prstGeom prst="rect">
            <a:avLst/>
          </a:prstGeom>
        </p:spPr>
      </p:pic>
      <p:sp>
        <p:nvSpPr>
          <p:cNvPr id="10" name="灯片编号占位符 9"/>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P spid="10"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存储器管理功能</a:t>
            </a:r>
            <a:endParaRPr lang="zh-CN" altLang="en-US"/>
          </a:p>
        </p:txBody>
      </p:sp>
      <p:sp>
        <p:nvSpPr>
          <p:cNvPr id="3" name="内容占位符 2"/>
          <p:cNvSpPr>
            <a:spLocks noGrp="1"/>
          </p:cNvSpPr>
          <p:nvPr>
            <p:ph idx="1"/>
          </p:nvPr>
        </p:nvSpPr>
        <p:spPr/>
        <p:txBody>
          <a:bodyPr/>
          <a:p>
            <a:r>
              <a:rPr lang="zh-CN" altLang="en-US"/>
              <a:t>地址</a:t>
            </a:r>
            <a:r>
              <a:rPr lang="zh-CN" altLang="en-US"/>
              <a:t>映射</a:t>
            </a:r>
            <a:endParaRPr lang="zh-CN" altLang="en-US"/>
          </a:p>
          <a:p>
            <a:pPr marL="800100" lvl="1" indent="-342900">
              <a:buFont typeface="Wingdings" panose="05000000000000000000" charset="0"/>
              <a:buChar char="l"/>
            </a:pPr>
            <a:r>
              <a:rPr lang="zh-CN" altLang="en-US" sz="2100">
                <a:solidFill>
                  <a:schemeClr val="tx1"/>
                </a:solidFill>
              </a:rPr>
              <a:t>能够将地址空间中的逻辑地址转换为内存空间中与之对应的物理地址</a:t>
            </a:r>
            <a:endParaRPr lang="zh-CN" altLang="en-US" sz="2100">
              <a:solidFill>
                <a:schemeClr val="tx1"/>
              </a:solidFill>
            </a:endParaRPr>
          </a:p>
          <a:p>
            <a:pPr marL="800100" lvl="1" indent="-342900">
              <a:buFont typeface="Wingdings" panose="05000000000000000000" charset="0"/>
              <a:buChar char="l"/>
            </a:pP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内存</a:t>
            </a:r>
            <a:r>
              <a:rPr lang="zh-CN" altLang="en-US">
                <a:solidFill>
                  <a:schemeClr val="tx1"/>
                </a:solidFill>
              </a:rPr>
              <a:t>扩充</a:t>
            </a:r>
            <a:endParaRPr lang="zh-CN" altLang="en-US">
              <a:solidFill>
                <a:schemeClr val="tx1"/>
              </a:solidFill>
            </a:endParaRPr>
          </a:p>
          <a:p>
            <a:pPr marL="800100" lvl="1" indent="-342900">
              <a:buFont typeface="Wingdings" panose="05000000000000000000" charset="0"/>
              <a:buChar char="l"/>
            </a:pPr>
            <a:r>
              <a:rPr lang="zh-CN" altLang="en-US" sz="2100">
                <a:solidFill>
                  <a:schemeClr val="tx1"/>
                </a:solidFill>
              </a:rPr>
              <a:t>借助虚拟存储技术，在逻辑上扩充内存容量，改善系统性能，让更多的用户程序并发运行</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设备器管理功能</a:t>
            </a:r>
            <a:endParaRPr lang="zh-CN" altLang="en-US"/>
          </a:p>
        </p:txBody>
      </p:sp>
      <p:sp>
        <p:nvSpPr>
          <p:cNvPr id="3" name="内容占位符 2"/>
          <p:cNvSpPr>
            <a:spLocks noGrp="1"/>
          </p:cNvSpPr>
          <p:nvPr>
            <p:ph idx="1"/>
          </p:nvPr>
        </p:nvSpPr>
        <p:spPr/>
        <p:txBody>
          <a:bodyPr/>
          <a:p>
            <a:r>
              <a:rPr lang="zh-CN" altLang="en-US"/>
              <a:t>缓冲</a:t>
            </a:r>
            <a:r>
              <a:rPr lang="zh-CN" altLang="en-US"/>
              <a:t>管理</a:t>
            </a:r>
            <a:endParaRPr lang="zh-CN" altLang="en-US"/>
          </a:p>
          <a:p>
            <a:pPr marL="800100" lvl="1" indent="-342900">
              <a:buFont typeface="Wingdings" panose="05000000000000000000" charset="0"/>
              <a:buChar char="l"/>
            </a:pPr>
            <a:r>
              <a:rPr lang="zh-CN" altLang="en-US" sz="2100">
                <a:solidFill>
                  <a:schemeClr val="tx1"/>
                </a:solidFill>
              </a:rPr>
              <a:t>缓和</a:t>
            </a:r>
            <a:r>
              <a:rPr lang="en-US" altLang="zh-CN" sz="2100">
                <a:solidFill>
                  <a:schemeClr val="tx1"/>
                </a:solidFill>
              </a:rPr>
              <a:t>CPU</a:t>
            </a:r>
            <a:r>
              <a:rPr lang="zh-CN" altLang="en-US" sz="2100">
                <a:solidFill>
                  <a:schemeClr val="tx1"/>
                </a:solidFill>
              </a:rPr>
              <a:t>和</a:t>
            </a:r>
            <a:r>
              <a:rPr lang="en-US" altLang="zh-CN" sz="2100">
                <a:solidFill>
                  <a:schemeClr val="tx1"/>
                </a:solidFill>
              </a:rPr>
              <a:t>I/O</a:t>
            </a:r>
            <a:r>
              <a:rPr lang="zh-CN" altLang="en-US" sz="2100">
                <a:solidFill>
                  <a:schemeClr val="tx1"/>
                </a:solidFill>
              </a:rPr>
              <a:t>设备速度不匹配的矛盾</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设置缓冲区和缓冲机制，改善系统性能</a:t>
            </a: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设备</a:t>
            </a:r>
            <a:r>
              <a:rPr lang="zh-CN" altLang="en-US">
                <a:solidFill>
                  <a:schemeClr val="tx1"/>
                </a:solidFill>
              </a:rPr>
              <a:t>分配</a:t>
            </a:r>
            <a:endParaRPr lang="zh-CN" altLang="en-US">
              <a:solidFill>
                <a:schemeClr val="tx1"/>
              </a:solidFill>
            </a:endParaRPr>
          </a:p>
          <a:p>
            <a:pPr marL="800100" lvl="1" indent="-342900">
              <a:buFont typeface="Wingdings" panose="05000000000000000000" charset="0"/>
              <a:buChar char="l"/>
            </a:pPr>
            <a:r>
              <a:rPr lang="zh-CN" altLang="en-US" sz="2100">
                <a:solidFill>
                  <a:schemeClr val="tx1"/>
                </a:solidFill>
              </a:rPr>
              <a:t>设备控制表、控制器等，将系统资源按照某种策略进行分配</a:t>
            </a:r>
            <a:endParaRPr lang="zh-CN" altLang="en-US" sz="2100">
              <a:solidFill>
                <a:schemeClr val="tx1"/>
              </a:solidFill>
            </a:endParaRPr>
          </a:p>
          <a:p>
            <a:pPr marL="342900" lvl="0" indent="-342900">
              <a:buFont typeface="Wingdings" panose="05000000000000000000" charset="0"/>
              <a:buChar char="l"/>
            </a:pPr>
            <a:r>
              <a:rPr lang="zh-CN" altLang="en-US">
                <a:solidFill>
                  <a:schemeClr val="tx1"/>
                </a:solidFill>
              </a:rPr>
              <a:t>设备</a:t>
            </a:r>
            <a:r>
              <a:rPr lang="zh-CN" altLang="en-US">
                <a:solidFill>
                  <a:schemeClr val="tx1"/>
                </a:solidFill>
              </a:rPr>
              <a:t>处理</a:t>
            </a:r>
            <a:endParaRPr lang="zh-CN" altLang="en-US">
              <a:solidFill>
                <a:schemeClr val="tx1"/>
              </a:solidFill>
            </a:endParaRPr>
          </a:p>
          <a:p>
            <a:pPr marL="800100" lvl="1" indent="-342900">
              <a:buFont typeface="Wingdings" panose="05000000000000000000" charset="0"/>
              <a:buChar char="l"/>
            </a:pPr>
            <a:r>
              <a:rPr lang="zh-CN" altLang="en-US" sz="2100">
                <a:solidFill>
                  <a:schemeClr val="tx1"/>
                </a:solidFill>
              </a:rPr>
              <a:t>设备驱动程序，实现</a:t>
            </a:r>
            <a:r>
              <a:rPr lang="en-US" altLang="zh-CN" sz="2100">
                <a:solidFill>
                  <a:schemeClr val="tx1"/>
                </a:solidFill>
              </a:rPr>
              <a:t>CPU</a:t>
            </a:r>
            <a:r>
              <a:rPr lang="zh-CN" altLang="en-US" sz="2100">
                <a:solidFill>
                  <a:schemeClr val="tx1"/>
                </a:solidFill>
              </a:rPr>
              <a:t>和设备控制器之间的通信，完成制定的</a:t>
            </a:r>
            <a:r>
              <a:rPr lang="en-US" altLang="zh-CN" sz="2100">
                <a:solidFill>
                  <a:schemeClr val="tx1"/>
                </a:solidFill>
              </a:rPr>
              <a:t>I/O</a:t>
            </a:r>
            <a:r>
              <a:rPr lang="zh-CN" altLang="en-US" sz="2100">
                <a:solidFill>
                  <a:schemeClr val="tx1"/>
                </a:solidFill>
              </a:rPr>
              <a:t>操作</a:t>
            </a:r>
            <a:endParaRPr lang="zh-CN" altLang="en-US" sz="2100">
              <a:solidFill>
                <a:schemeClr val="tx1"/>
              </a:solidFill>
            </a:endParaRPr>
          </a:p>
          <a:p>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文件管理</a:t>
            </a:r>
            <a:r>
              <a:rPr lang="zh-CN" altLang="en-US"/>
              <a:t>功能</a:t>
            </a:r>
            <a:endParaRPr lang="zh-CN" altLang="en-US"/>
          </a:p>
        </p:txBody>
      </p:sp>
      <p:sp>
        <p:nvSpPr>
          <p:cNvPr id="3" name="内容占位符 2"/>
          <p:cNvSpPr>
            <a:spLocks noGrp="1"/>
          </p:cNvSpPr>
          <p:nvPr>
            <p:ph idx="1"/>
          </p:nvPr>
        </p:nvSpPr>
        <p:spPr/>
        <p:txBody>
          <a:bodyPr/>
          <a:p>
            <a:r>
              <a:rPr lang="zh-CN" altLang="en-US"/>
              <a:t>存储空间</a:t>
            </a:r>
            <a:r>
              <a:rPr lang="zh-CN" altLang="en-US"/>
              <a:t>管理</a:t>
            </a:r>
            <a:endParaRPr lang="zh-CN" altLang="en-US"/>
          </a:p>
          <a:p>
            <a:pPr marL="800100" lvl="1" indent="-342900">
              <a:buFont typeface="Wingdings" panose="05000000000000000000" charset="0"/>
              <a:buChar char="l"/>
            </a:pPr>
            <a:r>
              <a:rPr lang="zh-CN" altLang="en-US" sz="2100">
                <a:solidFill>
                  <a:schemeClr val="tx1"/>
                </a:solidFill>
              </a:rPr>
              <a:t>为文件分配外存空间、提高外存利用率、提高文件存取速度</a:t>
            </a:r>
            <a:endParaRPr lang="zh-CN" altLang="en-US" sz="2100">
              <a:solidFill>
                <a:schemeClr val="tx1"/>
              </a:solidFill>
            </a:endParaRPr>
          </a:p>
          <a:p>
            <a:r>
              <a:rPr lang="zh-CN" altLang="en-US"/>
              <a:t>目录</a:t>
            </a:r>
            <a:r>
              <a:rPr lang="zh-CN" altLang="en-US"/>
              <a:t>管理</a:t>
            </a:r>
            <a:endParaRPr lang="zh-CN" altLang="en-US"/>
          </a:p>
          <a:p>
            <a:pPr marL="800100" lvl="1" indent="-342900">
              <a:buFont typeface="Wingdings" panose="05000000000000000000" charset="0"/>
              <a:buChar char="l"/>
            </a:pPr>
            <a:r>
              <a:rPr lang="zh-CN" altLang="en-US" sz="2100">
                <a:solidFill>
                  <a:schemeClr val="tx1"/>
                </a:solidFill>
              </a:rPr>
              <a:t>文件名、文件属性、物理位置等管理</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文件共享、目录查询，存取</a:t>
            </a:r>
            <a:endParaRPr lang="zh-CN" altLang="en-US" sz="2100">
              <a:solidFill>
                <a:schemeClr val="tx1"/>
              </a:solidFill>
            </a:endParaRPr>
          </a:p>
          <a:p>
            <a:r>
              <a:rPr lang="zh-CN" altLang="en-US"/>
              <a:t>文件的读写管理和</a:t>
            </a:r>
            <a:r>
              <a:rPr lang="zh-CN" altLang="en-US"/>
              <a:t>保护</a:t>
            </a:r>
            <a:endParaRPr lang="zh-CN" altLang="en-US"/>
          </a:p>
          <a:p>
            <a:pPr marL="800100" lvl="1" indent="-342900">
              <a:buFont typeface="Wingdings" panose="05000000000000000000" charset="0"/>
              <a:buChar char="l"/>
            </a:pPr>
            <a:r>
              <a:rPr lang="zh-CN" altLang="en-US" sz="2100">
                <a:solidFill>
                  <a:schemeClr val="tx1"/>
                </a:solidFill>
              </a:rPr>
              <a:t>通过文件读写指针进行读写，并为下一次读写做准备</a:t>
            </a:r>
            <a:endParaRPr lang="zh-CN" altLang="en-US" sz="2100">
              <a:solidFill>
                <a:schemeClr val="tx1"/>
              </a:solidFill>
            </a:endParaRPr>
          </a:p>
          <a:p>
            <a:pPr marL="800100" lvl="1" indent="-342900">
              <a:buFont typeface="Wingdings" panose="05000000000000000000" charset="0"/>
              <a:buChar char="l"/>
            </a:pPr>
            <a:r>
              <a:rPr lang="zh-CN" altLang="en-US" sz="2100">
                <a:solidFill>
                  <a:schemeClr val="tx1"/>
                </a:solidFill>
              </a:rPr>
              <a:t>非法用户存取文件；防止不正确使用文件</a:t>
            </a:r>
            <a:endParaRPr lang="zh-CN" altLang="en-US" sz="21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现代操作系统的</a:t>
            </a:r>
            <a:r>
              <a:rPr lang="zh-CN" altLang="en-US"/>
              <a:t>新功能</a:t>
            </a:r>
            <a:endParaRPr lang="zh-CN" altLang="en-US"/>
          </a:p>
        </p:txBody>
      </p:sp>
      <p:sp>
        <p:nvSpPr>
          <p:cNvPr id="3" name="内容占位符 2"/>
          <p:cNvSpPr>
            <a:spLocks noGrp="1"/>
          </p:cNvSpPr>
          <p:nvPr>
            <p:ph idx="1"/>
          </p:nvPr>
        </p:nvSpPr>
        <p:spPr/>
        <p:txBody>
          <a:bodyPr/>
          <a:p>
            <a:r>
              <a:rPr lang="zh-CN" altLang="en-US"/>
              <a:t>系统安全</a:t>
            </a:r>
            <a:endParaRPr lang="zh-CN" altLang="en-US"/>
          </a:p>
          <a:p>
            <a:pPr marL="800100" lvl="1" indent="-342900">
              <a:buFont typeface="Wingdings" panose="05000000000000000000" charset="0"/>
              <a:buChar char="l"/>
            </a:pPr>
            <a:r>
              <a:rPr lang="zh-CN" altLang="en-US" sz="2100">
                <a:solidFill>
                  <a:schemeClr val="tx1"/>
                </a:solidFill>
              </a:rPr>
              <a:t>认证技术</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身份认证</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密码技术</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数据、资源加密保护、保护系统安全</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访问控制技术</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用户存取权限设置；文件属性保护，如只读文件</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反病毒技术</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防止病毒入侵</a:t>
            </a:r>
            <a:endParaRPr lang="zh-CN" altLang="en-US" sz="18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现代操作系统的新功能</a:t>
            </a:r>
            <a:endParaRPr lang="zh-CN" altLang="en-US"/>
          </a:p>
        </p:txBody>
      </p:sp>
      <p:sp>
        <p:nvSpPr>
          <p:cNvPr id="3" name="内容占位符 2"/>
          <p:cNvSpPr>
            <a:spLocks noGrp="1"/>
          </p:cNvSpPr>
          <p:nvPr>
            <p:ph idx="1"/>
          </p:nvPr>
        </p:nvSpPr>
        <p:spPr/>
        <p:txBody>
          <a:bodyPr/>
          <a:p>
            <a:r>
              <a:rPr lang="zh-CN" altLang="en-US"/>
              <a:t>网络功能</a:t>
            </a:r>
            <a:r>
              <a:rPr lang="zh-CN" altLang="en-US"/>
              <a:t>和服务</a:t>
            </a:r>
            <a:endParaRPr lang="zh-CN" altLang="en-US"/>
          </a:p>
          <a:p>
            <a:pPr marL="800100" lvl="1" indent="-342900">
              <a:buFont typeface="Wingdings" panose="05000000000000000000" charset="0"/>
              <a:buChar char="l"/>
            </a:pPr>
            <a:r>
              <a:rPr lang="zh-CN" altLang="en-US" sz="2100">
                <a:solidFill>
                  <a:schemeClr val="tx1"/>
                </a:solidFill>
              </a:rPr>
              <a:t>网络通信</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传输控制、差错控制、流量控制</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资源管理</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管理网络共享资源，保障数据安全，如打印机、硬盘等共享资源</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应用互操作</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在不同网络的互联网中提供互操作功能，实现信息互通，用户可访问不同网络中的文件</a:t>
            </a:r>
            <a:endParaRPr lang="zh-CN" altLang="en-US" sz="18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现代操作系统的新功能</a:t>
            </a:r>
            <a:endParaRPr lang="zh-CN" altLang="en-US"/>
          </a:p>
        </p:txBody>
      </p:sp>
      <p:sp>
        <p:nvSpPr>
          <p:cNvPr id="3" name="内容占位符 2"/>
          <p:cNvSpPr>
            <a:spLocks noGrp="1"/>
          </p:cNvSpPr>
          <p:nvPr>
            <p:ph idx="1"/>
          </p:nvPr>
        </p:nvSpPr>
        <p:spPr/>
        <p:txBody>
          <a:bodyPr/>
          <a:p>
            <a:r>
              <a:rPr lang="zh-CN" altLang="en-US"/>
              <a:t>支持</a:t>
            </a:r>
            <a:r>
              <a:rPr lang="zh-CN" altLang="en-US"/>
              <a:t>多媒体</a:t>
            </a:r>
            <a:endParaRPr lang="zh-CN" altLang="en-US"/>
          </a:p>
          <a:p>
            <a:pPr marL="800100" lvl="1" indent="-342900">
              <a:buFont typeface="Wingdings" panose="05000000000000000000" charset="0"/>
              <a:buChar char="l"/>
            </a:pPr>
            <a:r>
              <a:rPr lang="zh-CN" altLang="en-US" sz="2100">
                <a:solidFill>
                  <a:schemeClr val="tx1"/>
                </a:solidFill>
              </a:rPr>
              <a:t>接纳控制功能</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管理内存中的任务数目</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实时调度</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考虑进程调度策略及进程调度的接纳度，如图像更新周期必须在</a:t>
            </a:r>
            <a:r>
              <a:rPr lang="en-US" altLang="zh-CN" sz="1800">
                <a:solidFill>
                  <a:schemeClr val="tx1"/>
                </a:solidFill>
              </a:rPr>
              <a:t>40ms</a:t>
            </a:r>
            <a:r>
              <a:rPr lang="zh-CN" altLang="en-US" sz="1800">
                <a:solidFill>
                  <a:schemeClr val="tx1"/>
                </a:solidFill>
              </a:rPr>
              <a:t>之内</a:t>
            </a:r>
            <a:endParaRPr lang="zh-CN" altLang="en-US" sz="1800">
              <a:solidFill>
                <a:schemeClr val="tx1"/>
              </a:solidFill>
            </a:endParaRPr>
          </a:p>
          <a:p>
            <a:pPr marL="800100" lvl="1" indent="-342900">
              <a:buFont typeface="Wingdings" panose="05000000000000000000" charset="0"/>
              <a:buChar char="l"/>
            </a:pPr>
            <a:r>
              <a:rPr lang="zh-CN" altLang="en-US" sz="2100">
                <a:solidFill>
                  <a:schemeClr val="tx1"/>
                </a:solidFill>
              </a:rPr>
              <a:t>多媒体文件的存储</a:t>
            </a:r>
            <a:endParaRPr lang="zh-CN" altLang="en-US" sz="2100">
              <a:solidFill>
                <a:schemeClr val="tx1"/>
              </a:solidFill>
            </a:endParaRPr>
          </a:p>
          <a:p>
            <a:pPr marL="1257300" lvl="2" indent="-342900">
              <a:buFont typeface="Wingdings" panose="05000000000000000000" charset="0"/>
              <a:buChar char="l"/>
            </a:pPr>
            <a:r>
              <a:rPr lang="zh-CN" altLang="en-US" sz="1800">
                <a:solidFill>
                  <a:schemeClr val="tx1"/>
                </a:solidFill>
              </a:rPr>
              <a:t>保证硬盘数据快速传输到输出设备，需要改进数据存储方式和寻道方式</a:t>
            </a:r>
            <a:endParaRPr lang="zh-CN" altLang="en-US" sz="1800">
              <a:solidFill>
                <a:schemeClr val="tx1"/>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1.5 OS</a:t>
            </a:r>
            <a:r>
              <a:rPr lang="zh-CN" altLang="en-US"/>
              <a:t>结构</a:t>
            </a:r>
            <a:r>
              <a:rPr lang="zh-CN" altLang="en-US"/>
              <a:t>设计</a:t>
            </a:r>
            <a:endParaRPr lang="zh-CN" altLang="en-US"/>
          </a:p>
        </p:txBody>
      </p:sp>
      <p:sp>
        <p:nvSpPr>
          <p:cNvPr id="3" name="内容占位符 2"/>
          <p:cNvSpPr>
            <a:spLocks noGrp="1"/>
          </p:cNvSpPr>
          <p:nvPr>
            <p:ph idx="1"/>
          </p:nvPr>
        </p:nvSpPr>
        <p:spPr/>
        <p:txBody>
          <a:bodyPr/>
          <a:p>
            <a:r>
              <a:rPr lang="zh-CN" altLang="en-US"/>
              <a:t>操作系统的结构设计经历了以下几代：</a:t>
            </a:r>
            <a:endParaRPr lang="zh-CN" altLang="en-US"/>
          </a:p>
          <a:p>
            <a:pPr marL="800100" lvl="1" indent="-342900">
              <a:buFont typeface="Wingdings" panose="05000000000000000000" charset="0"/>
              <a:buChar char="l"/>
            </a:pPr>
            <a:r>
              <a:rPr lang="zh-CN" altLang="en-US" sz="2100">
                <a:sym typeface="+mn-ea"/>
              </a:rPr>
              <a:t>传统的操作系统结构</a:t>
            </a:r>
            <a:endParaRPr lang="zh-CN" altLang="en-US" sz="2100"/>
          </a:p>
          <a:p>
            <a:pPr marL="800100" lvl="1" indent="-342900">
              <a:buFont typeface="Wingdings" panose="05000000000000000000" charset="0"/>
              <a:buChar char="l"/>
            </a:pPr>
            <a:r>
              <a:rPr lang="zh-CN" altLang="en-US" sz="2100">
                <a:sym typeface="+mn-ea"/>
              </a:rPr>
              <a:t>无结构操作系统</a:t>
            </a:r>
            <a:endParaRPr lang="zh-CN" altLang="en-US" sz="2100"/>
          </a:p>
          <a:p>
            <a:pPr marL="800100" lvl="1" indent="-342900">
              <a:buFont typeface="Wingdings" panose="05000000000000000000" charset="0"/>
              <a:buChar char="l"/>
            </a:pPr>
            <a:r>
              <a:rPr lang="zh-CN" altLang="en-US" sz="2100">
                <a:sym typeface="+mn-ea"/>
              </a:rPr>
              <a:t>模块化OS结构</a:t>
            </a:r>
            <a:endParaRPr lang="zh-CN" altLang="en-US" sz="2100"/>
          </a:p>
          <a:p>
            <a:pPr marL="800100" lvl="1" indent="-342900">
              <a:buFont typeface="Wingdings" panose="05000000000000000000" charset="0"/>
              <a:buChar char="l"/>
            </a:pPr>
            <a:r>
              <a:rPr lang="zh-CN" altLang="en-US" sz="2100">
                <a:sym typeface="+mn-ea"/>
              </a:rPr>
              <a:t>分层式OS结构</a:t>
            </a:r>
            <a:endParaRPr lang="zh-CN" altLang="en-US" sz="2100"/>
          </a:p>
          <a:p>
            <a:pPr marL="800100" lvl="1" indent="-342900">
              <a:buFont typeface="Wingdings" panose="05000000000000000000" charset="0"/>
              <a:buChar char="l"/>
            </a:pPr>
            <a:endParaRPr lang="zh-CN" altLang="en-US" sz="2250">
              <a:solidFill>
                <a:schemeClr val="tx1"/>
              </a:solidFill>
            </a:endParaRPr>
          </a:p>
          <a:p>
            <a:r>
              <a:rPr lang="zh-CN" altLang="en-US"/>
              <a:t>现代操作系统结构</a:t>
            </a:r>
            <a:endParaRPr lang="zh-CN" altLang="en-US"/>
          </a:p>
          <a:p>
            <a:pPr marL="800100" lvl="1" indent="-342900" algn="l">
              <a:buFont typeface="Wingdings" panose="05000000000000000000" charset="0"/>
            </a:pPr>
            <a:r>
              <a:rPr lang="zh-CN" altLang="en-US" sz="2100">
                <a:cs typeface="+mn-ea"/>
              </a:rPr>
              <a:t>微内核的OS结构</a:t>
            </a:r>
            <a:endParaRPr lang="zh-CN" altLang="en-US" sz="2100">
              <a:cs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无结构操作系统</a:t>
            </a:r>
            <a:endParaRPr lang="zh-CN" altLang="en-US"/>
          </a:p>
        </p:txBody>
      </p:sp>
      <p:sp>
        <p:nvSpPr>
          <p:cNvPr id="3" name="内容占位符 2"/>
          <p:cNvSpPr>
            <a:spLocks noGrp="1"/>
          </p:cNvSpPr>
          <p:nvPr>
            <p:ph idx="1"/>
          </p:nvPr>
        </p:nvSpPr>
        <p:spPr/>
        <p:txBody>
          <a:bodyPr/>
          <a:p>
            <a:r>
              <a:rPr lang="zh-CN" altLang="en-US"/>
              <a:t>OS是由众多的过程直接构成，各过程之间可相互调用，但OS内部不存在任何结构，所以这种OS是无结构的，又称为整体系统结构</a:t>
            </a:r>
            <a:endParaRPr lang="zh-CN" altLang="en-US"/>
          </a:p>
        </p:txBody>
      </p:sp>
      <p:sp>
        <p:nvSpPr>
          <p:cNvPr id="37892" name="Rectangle 13"/>
          <p:cNvSpPr>
            <a:spLocks noChangeArrowheads="1"/>
          </p:cNvSpPr>
          <p:nvPr/>
        </p:nvSpPr>
        <p:spPr bwMode="auto">
          <a:xfrm>
            <a:off x="1485360" y="2800840"/>
            <a:ext cx="6327612" cy="124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86" tIns="40843" rIns="81686" bIns="40843"/>
          <a:lstStyle>
            <a:lvl1pPr marL="342900" indent="-3429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0" indent="0" eaLnBrk="1" hangingPunct="1">
              <a:spcBef>
                <a:spcPct val="20000"/>
              </a:spcBef>
              <a:buClr>
                <a:schemeClr val="hlink"/>
              </a:buClr>
              <a:buSzPct val="75000"/>
              <a:buFont typeface="Wingdings" panose="05000000000000000000" pitchFamily="2" charset="2"/>
            </a:pPr>
            <a:r>
              <a:rPr lang="zh-CN" altLang="en-US" sz="2100" dirty="0">
                <a:solidFill>
                  <a:srgbClr val="FF3300"/>
                </a:solidFill>
                <a:latin typeface="楷体" panose="02010609060101010101" pitchFamily="49" charset="-122"/>
                <a:ea typeface="楷体" panose="02010609060101010101" pitchFamily="49" charset="-122"/>
              </a:rPr>
              <a:t>缺点</a:t>
            </a:r>
            <a:endParaRPr lang="zh-CN" altLang="en-US" sz="2100" dirty="0">
              <a:solidFill>
                <a:srgbClr val="003366"/>
              </a:solidFill>
              <a:latin typeface="楷体" panose="02010609060101010101" pitchFamily="49" charset="-122"/>
              <a:ea typeface="楷体" panose="02010609060101010101" pitchFamily="49" charset="-122"/>
            </a:endParaRPr>
          </a:p>
          <a:p>
            <a:pPr eaLnBrk="1" hangingPunct="1">
              <a:spcBef>
                <a:spcPct val="20000"/>
              </a:spcBef>
              <a:buClr>
                <a:schemeClr val="hlink"/>
              </a:buClr>
              <a:buSzPct val="75000"/>
              <a:buFont typeface="Wingdings" panose="05000000000000000000" pitchFamily="2" charset="2"/>
              <a:buNone/>
            </a:pPr>
            <a:r>
              <a:rPr lang="zh-CN" altLang="en-US" sz="2100" dirty="0" smtClean="0">
                <a:solidFill>
                  <a:srgbClr val="003366"/>
                </a:solidFill>
                <a:latin typeface="楷体" panose="02010609060101010101" pitchFamily="49" charset="-122"/>
                <a:ea typeface="楷体" panose="02010609060101010101" pitchFamily="49" charset="-122"/>
              </a:rPr>
              <a:t>  既</a:t>
            </a:r>
            <a:r>
              <a:rPr lang="zh-CN" altLang="en-US" sz="2100" dirty="0">
                <a:solidFill>
                  <a:srgbClr val="003366"/>
                </a:solidFill>
                <a:latin typeface="楷体" panose="02010609060101010101" pitchFamily="49" charset="-122"/>
                <a:ea typeface="楷体" panose="02010609060101010101" pitchFamily="49" charset="-122"/>
              </a:rPr>
              <a:t>庞大又杂乱，缺乏清晰的程序结构；程序错误多，调试难、阅读理解难、维护难。</a:t>
            </a:r>
            <a:endParaRPr lang="zh-CN" altLang="en-US" sz="2100" dirty="0">
              <a:solidFill>
                <a:srgbClr val="003366"/>
              </a:solidFill>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模块化操作系统结构</a:t>
            </a:r>
            <a:endParaRPr lang="zh-CN" altLang="en-US"/>
          </a:p>
        </p:txBody>
      </p:sp>
      <p:sp>
        <p:nvSpPr>
          <p:cNvPr id="3" name="内容占位符 2"/>
          <p:cNvSpPr>
            <a:spLocks noGrp="1"/>
          </p:cNvSpPr>
          <p:nvPr>
            <p:ph idx="1"/>
          </p:nvPr>
        </p:nvSpPr>
        <p:spPr/>
        <p:txBody>
          <a:bodyPr/>
          <a:p>
            <a:r>
              <a:rPr lang="zh-CN" altLang="en-US"/>
              <a:t>OS是采用“模块化程序设计”技术，按其功能划分为若干个独立的模块，管理相应的功能，同时规定好各模块之间的接口，以实现其交互，对较大模块又可按子功能进一步细分下去</a:t>
            </a:r>
            <a:endParaRPr lang="zh-CN" altLang="en-US"/>
          </a:p>
        </p:txBody>
      </p:sp>
      <p:pic>
        <p:nvPicPr>
          <p:cNvPr id="38916" name="Picture 1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676400" y="2496185"/>
            <a:ext cx="5685790" cy="22123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模块化操作系统结构</a:t>
            </a:r>
            <a:endParaRPr lang="zh-CN" altLang="en-US"/>
          </a:p>
        </p:txBody>
      </p:sp>
      <p:sp>
        <p:nvSpPr>
          <p:cNvPr id="39938" name="Rectangle 4"/>
          <p:cNvSpPr>
            <a:spLocks noChangeArrowheads="1"/>
          </p:cNvSpPr>
          <p:nvPr/>
        </p:nvSpPr>
        <p:spPr bwMode="auto">
          <a:xfrm>
            <a:off x="1370965" y="1028700"/>
            <a:ext cx="6867525" cy="188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86" tIns="40843" rIns="81686" bIns="40843"/>
          <a:lstStyle>
            <a:lvl1pPr marL="342900" indent="-3429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0" indent="0" eaLnBrk="1" hangingPunct="1">
              <a:lnSpc>
                <a:spcPct val="150000"/>
              </a:lnSpc>
              <a:buClr>
                <a:schemeClr val="hlink"/>
              </a:buClr>
              <a:buSzPct val="75000"/>
              <a:buFont typeface="Wingdings" panose="05000000000000000000" pitchFamily="2" charset="2"/>
            </a:pPr>
            <a:r>
              <a:rPr lang="zh-CN" altLang="en-US" sz="2100" dirty="0">
                <a:solidFill>
                  <a:srgbClr val="FF3300"/>
                </a:solidFill>
                <a:latin typeface="Arial" panose="020B0604020202020204" pitchFamily="34" charset="0"/>
                <a:ea typeface="楷体" panose="02010609060101010101" pitchFamily="49" charset="-122"/>
              </a:rPr>
              <a:t>优点</a:t>
            </a:r>
            <a:endParaRPr lang="zh-CN" altLang="en-US" sz="2100" dirty="0">
              <a:solidFill>
                <a:srgbClr val="FF3300"/>
              </a:solidFill>
              <a:latin typeface="Arial" panose="020B0604020202020204" pitchFamily="34" charset="0"/>
              <a:ea typeface="楷体" panose="02010609060101010101" pitchFamily="49" charset="-122"/>
            </a:endParaRPr>
          </a:p>
          <a:p>
            <a:pPr marL="1170305" eaLnBrk="1" hangingPunct="1">
              <a:spcBef>
                <a:spcPct val="20000"/>
              </a:spcBef>
              <a:buClr>
                <a:schemeClr val="hlink"/>
              </a:buClr>
              <a:buSzPct val="75000"/>
              <a:buFont typeface="Wingdings" panose="05000000000000000000" pitchFamily="2" charset="2"/>
              <a:buChar char="ü"/>
            </a:pPr>
            <a:r>
              <a:rPr lang="zh-CN" altLang="en-US" sz="2100" dirty="0">
                <a:solidFill>
                  <a:srgbClr val="002060"/>
                </a:solidFill>
                <a:latin typeface="楷体" panose="02010609060101010101" pitchFamily="49" charset="-122"/>
                <a:ea typeface="楷体" panose="02010609060101010101" pitchFamily="49" charset="-122"/>
              </a:rPr>
              <a:t>提高了</a:t>
            </a:r>
            <a:r>
              <a:rPr lang="en-US" altLang="zh-CN" sz="2100" dirty="0">
                <a:solidFill>
                  <a:srgbClr val="002060"/>
                </a:solidFill>
                <a:latin typeface="楷体" panose="02010609060101010101" pitchFamily="49" charset="-122"/>
                <a:ea typeface="楷体" panose="02010609060101010101" pitchFamily="49" charset="-122"/>
              </a:rPr>
              <a:t>OS</a:t>
            </a:r>
            <a:r>
              <a:rPr lang="zh-CN" altLang="en-US" sz="2100" dirty="0">
                <a:solidFill>
                  <a:srgbClr val="002060"/>
                </a:solidFill>
                <a:latin typeface="楷体" panose="02010609060101010101" pitchFamily="49" charset="-122"/>
                <a:ea typeface="楷体" panose="02010609060101010101" pitchFamily="49" charset="-122"/>
              </a:rPr>
              <a:t>设计的正确性、可理解性和可维护性</a:t>
            </a:r>
            <a:endParaRPr lang="zh-CN" altLang="en-US" sz="2100" dirty="0">
              <a:solidFill>
                <a:srgbClr val="002060"/>
              </a:solidFill>
              <a:latin typeface="楷体" panose="02010609060101010101" pitchFamily="49" charset="-122"/>
              <a:ea typeface="楷体" panose="02010609060101010101" pitchFamily="49" charset="-122"/>
            </a:endParaRPr>
          </a:p>
          <a:p>
            <a:pPr marL="1170305" eaLnBrk="1" hangingPunct="1">
              <a:spcBef>
                <a:spcPct val="20000"/>
              </a:spcBef>
              <a:buClr>
                <a:schemeClr val="hlink"/>
              </a:buClr>
              <a:buSzPct val="75000"/>
              <a:buFont typeface="Wingdings" panose="05000000000000000000" pitchFamily="2" charset="2"/>
              <a:buChar char="ü"/>
            </a:pPr>
            <a:r>
              <a:rPr lang="zh-CN" altLang="en-US" sz="2100" dirty="0">
                <a:solidFill>
                  <a:srgbClr val="002060"/>
                </a:solidFill>
                <a:latin typeface="楷体" panose="02010609060101010101" pitchFamily="49" charset="-122"/>
                <a:ea typeface="楷体" panose="02010609060101010101" pitchFamily="49" charset="-122"/>
              </a:rPr>
              <a:t>容易扩充，增强了</a:t>
            </a:r>
            <a:r>
              <a:rPr lang="en-US" altLang="zh-CN" sz="2100" dirty="0">
                <a:solidFill>
                  <a:srgbClr val="002060"/>
                </a:solidFill>
                <a:latin typeface="楷体" panose="02010609060101010101" pitchFamily="49" charset="-122"/>
                <a:ea typeface="楷体" panose="02010609060101010101" pitchFamily="49" charset="-122"/>
              </a:rPr>
              <a:t>OS</a:t>
            </a:r>
            <a:r>
              <a:rPr lang="zh-CN" altLang="en-US" sz="2100" dirty="0">
                <a:solidFill>
                  <a:srgbClr val="002060"/>
                </a:solidFill>
                <a:latin typeface="楷体" panose="02010609060101010101" pitchFamily="49" charset="-122"/>
                <a:ea typeface="楷体" panose="02010609060101010101" pitchFamily="49" charset="-122"/>
              </a:rPr>
              <a:t>的可适应性</a:t>
            </a:r>
            <a:endParaRPr lang="zh-CN" altLang="en-US" sz="2100" dirty="0">
              <a:solidFill>
                <a:srgbClr val="002060"/>
              </a:solidFill>
              <a:latin typeface="楷体" panose="02010609060101010101" pitchFamily="49" charset="-122"/>
              <a:ea typeface="楷体" panose="02010609060101010101" pitchFamily="49" charset="-122"/>
            </a:endParaRPr>
          </a:p>
          <a:p>
            <a:pPr marL="1170305" eaLnBrk="1" hangingPunct="1">
              <a:spcBef>
                <a:spcPct val="20000"/>
              </a:spcBef>
              <a:buClr>
                <a:schemeClr val="hlink"/>
              </a:buClr>
              <a:buSzPct val="75000"/>
              <a:buFont typeface="Wingdings" panose="05000000000000000000" pitchFamily="2" charset="2"/>
              <a:buChar char="ü"/>
            </a:pPr>
            <a:r>
              <a:rPr lang="zh-CN" altLang="en-US" sz="2100" dirty="0">
                <a:solidFill>
                  <a:srgbClr val="002060"/>
                </a:solidFill>
                <a:latin typeface="楷体" panose="02010609060101010101" pitchFamily="49" charset="-122"/>
                <a:ea typeface="楷体" panose="02010609060101010101" pitchFamily="49" charset="-122"/>
              </a:rPr>
              <a:t>加速了</a:t>
            </a:r>
            <a:r>
              <a:rPr lang="en-US" altLang="zh-CN" sz="2100" dirty="0">
                <a:solidFill>
                  <a:srgbClr val="002060"/>
                </a:solidFill>
                <a:latin typeface="楷体" panose="02010609060101010101" pitchFamily="49" charset="-122"/>
                <a:ea typeface="楷体" panose="02010609060101010101" pitchFamily="49" charset="-122"/>
              </a:rPr>
              <a:t>OS</a:t>
            </a:r>
            <a:r>
              <a:rPr lang="zh-CN" altLang="en-US" sz="2100" dirty="0">
                <a:solidFill>
                  <a:srgbClr val="002060"/>
                </a:solidFill>
                <a:latin typeface="楷体" panose="02010609060101010101" pitchFamily="49" charset="-122"/>
                <a:ea typeface="楷体" panose="02010609060101010101" pitchFamily="49" charset="-122"/>
              </a:rPr>
              <a:t>的开发过程</a:t>
            </a:r>
            <a:endParaRPr lang="zh-CN" altLang="en-US" sz="2100" dirty="0">
              <a:solidFill>
                <a:srgbClr val="002060"/>
              </a:solidFill>
              <a:latin typeface="楷体" panose="02010609060101010101" pitchFamily="49" charset="-122"/>
              <a:ea typeface="楷体" panose="02010609060101010101" pitchFamily="49" charset="-122"/>
            </a:endParaRPr>
          </a:p>
        </p:txBody>
      </p:sp>
      <p:sp>
        <p:nvSpPr>
          <p:cNvPr id="39939" name="Rectangle 8"/>
          <p:cNvSpPr>
            <a:spLocks noChangeArrowheads="1"/>
          </p:cNvSpPr>
          <p:nvPr/>
        </p:nvSpPr>
        <p:spPr bwMode="auto">
          <a:xfrm>
            <a:off x="1370965" y="2915285"/>
            <a:ext cx="7162165" cy="194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86" tIns="40843" rIns="81686" bIns="40843"/>
          <a:lstStyle>
            <a:lvl1pPr marL="342900" indent="-3429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0" indent="0" eaLnBrk="1" hangingPunct="1">
              <a:lnSpc>
                <a:spcPct val="150000"/>
              </a:lnSpc>
              <a:buClr>
                <a:schemeClr val="hlink"/>
              </a:buClr>
              <a:buSzPct val="75000"/>
              <a:buFont typeface="Wingdings" panose="05000000000000000000" pitchFamily="2" charset="2"/>
            </a:pPr>
            <a:r>
              <a:rPr lang="zh-CN" altLang="en-US" sz="2100" dirty="0">
                <a:solidFill>
                  <a:srgbClr val="FF3300"/>
                </a:solidFill>
                <a:latin typeface="Arial" panose="020B0604020202020204" pitchFamily="34" charset="0"/>
                <a:ea typeface="楷体" panose="02010609060101010101" pitchFamily="49" charset="-122"/>
              </a:rPr>
              <a:t>缺点</a:t>
            </a:r>
            <a:endParaRPr lang="zh-CN" altLang="en-US" sz="2100" dirty="0">
              <a:solidFill>
                <a:srgbClr val="FF3300"/>
              </a:solidFill>
              <a:latin typeface="Arial" panose="020B0604020202020204" pitchFamily="34" charset="0"/>
              <a:ea typeface="楷体" panose="02010609060101010101" pitchFamily="49" charset="-122"/>
            </a:endParaRPr>
          </a:p>
          <a:p>
            <a:pPr marL="1177290" indent="-457200" eaLnBrk="1" hangingPunct="1">
              <a:spcBef>
                <a:spcPct val="20000"/>
              </a:spcBef>
              <a:buClr>
                <a:schemeClr val="hlink"/>
              </a:buClr>
              <a:buSzPct val="75000"/>
              <a:buFont typeface="Wingdings" panose="05000000000000000000" pitchFamily="2" charset="2"/>
              <a:buChar char="ü"/>
            </a:pPr>
            <a:r>
              <a:rPr lang="zh-CN" altLang="en-US" sz="2100" dirty="0" smtClean="0">
                <a:solidFill>
                  <a:srgbClr val="002060"/>
                </a:solidFill>
                <a:latin typeface="楷体" panose="02010609060101010101" pitchFamily="49" charset="-122"/>
                <a:ea typeface="楷体" panose="02010609060101010101" pitchFamily="49" charset="-122"/>
              </a:rPr>
              <a:t>模块</a:t>
            </a:r>
            <a:r>
              <a:rPr lang="zh-CN" altLang="en-US" sz="2100" dirty="0">
                <a:solidFill>
                  <a:srgbClr val="002060"/>
                </a:solidFill>
                <a:latin typeface="楷体" panose="02010609060101010101" pitchFamily="49" charset="-122"/>
                <a:ea typeface="楷体" panose="02010609060101010101" pitchFamily="49" charset="-122"/>
              </a:rPr>
              <a:t>及接口划分较</a:t>
            </a:r>
            <a:r>
              <a:rPr lang="zh-CN" altLang="en-US" sz="2100" dirty="0" smtClean="0">
                <a:solidFill>
                  <a:srgbClr val="002060"/>
                </a:solidFill>
                <a:latin typeface="楷体" panose="02010609060101010101" pitchFamily="49" charset="-122"/>
                <a:ea typeface="楷体" panose="02010609060101010101" pitchFamily="49" charset="-122"/>
              </a:rPr>
              <a:t>困难</a:t>
            </a:r>
            <a:endParaRPr lang="en-US" altLang="zh-CN" sz="2100" dirty="0" smtClean="0">
              <a:solidFill>
                <a:srgbClr val="002060"/>
              </a:solidFill>
              <a:latin typeface="楷体" panose="02010609060101010101" pitchFamily="49" charset="-122"/>
              <a:ea typeface="楷体" panose="02010609060101010101" pitchFamily="49" charset="-122"/>
            </a:endParaRPr>
          </a:p>
          <a:p>
            <a:pPr marL="1177290" indent="-457200" eaLnBrk="1" hangingPunct="1">
              <a:spcBef>
                <a:spcPct val="20000"/>
              </a:spcBef>
              <a:buClr>
                <a:schemeClr val="hlink"/>
              </a:buClr>
              <a:buSzPct val="75000"/>
              <a:buFont typeface="Wingdings" panose="05000000000000000000" pitchFamily="2" charset="2"/>
              <a:buChar char="ü"/>
            </a:pPr>
            <a:r>
              <a:rPr lang="zh-CN" altLang="en-US" sz="2100" dirty="0" smtClean="0">
                <a:solidFill>
                  <a:srgbClr val="002060"/>
                </a:solidFill>
                <a:latin typeface="楷体" panose="02010609060101010101" pitchFamily="49" charset="-122"/>
                <a:ea typeface="楷体" panose="02010609060101010101" pitchFamily="49" charset="-122"/>
              </a:rPr>
              <a:t>从功能上划分模块，未区别共享资源和独占资源</a:t>
            </a:r>
            <a:endParaRPr lang="en-US" altLang="zh-CN" sz="2100" dirty="0" smtClean="0">
              <a:solidFill>
                <a:srgbClr val="002060"/>
              </a:solidFill>
              <a:latin typeface="楷体" panose="02010609060101010101" pitchFamily="49" charset="-122"/>
              <a:ea typeface="楷体" panose="02010609060101010101" pitchFamily="49" charset="-122"/>
            </a:endParaRPr>
          </a:p>
          <a:p>
            <a:pPr marL="1177290" indent="-457200" eaLnBrk="1" hangingPunct="1">
              <a:spcBef>
                <a:spcPct val="20000"/>
              </a:spcBef>
              <a:buClr>
                <a:schemeClr val="hlink"/>
              </a:buClr>
              <a:buSzPct val="75000"/>
              <a:buFont typeface="Wingdings" panose="05000000000000000000" pitchFamily="2" charset="2"/>
              <a:buChar char="ü"/>
            </a:pPr>
            <a:r>
              <a:rPr lang="zh-CN" altLang="en-US" sz="2100" dirty="0" smtClean="0">
                <a:solidFill>
                  <a:srgbClr val="002060"/>
                </a:solidFill>
                <a:latin typeface="楷体" panose="02010609060101010101" pitchFamily="49" charset="-122"/>
                <a:ea typeface="楷体" panose="02010609060101010101" pitchFamily="49" charset="-122"/>
              </a:rPr>
              <a:t>由于</a:t>
            </a:r>
            <a:r>
              <a:rPr lang="zh-CN" altLang="en-US" sz="2100" dirty="0">
                <a:solidFill>
                  <a:srgbClr val="002060"/>
                </a:solidFill>
                <a:latin typeface="楷体" panose="02010609060101010101" pitchFamily="49" charset="-122"/>
                <a:ea typeface="楷体" panose="02010609060101010101" pitchFamily="49" charset="-122"/>
              </a:rPr>
              <a:t>管理的差异，使</a:t>
            </a:r>
            <a:r>
              <a:rPr lang="en-US" altLang="zh-CN" sz="2100" dirty="0">
                <a:solidFill>
                  <a:srgbClr val="002060"/>
                </a:solidFill>
                <a:latin typeface="楷体" panose="02010609060101010101" pitchFamily="49" charset="-122"/>
                <a:ea typeface="楷体" panose="02010609060101010101" pitchFamily="49" charset="-122"/>
              </a:rPr>
              <a:t>OS</a:t>
            </a:r>
            <a:r>
              <a:rPr lang="zh-CN" altLang="en-US" sz="2100" dirty="0">
                <a:solidFill>
                  <a:srgbClr val="002060"/>
                </a:solidFill>
                <a:latin typeface="楷体" panose="02010609060101010101" pitchFamily="49" charset="-122"/>
                <a:ea typeface="楷体" panose="02010609060101010101" pitchFamily="49" charset="-122"/>
              </a:rPr>
              <a:t>结构变得不够清晰</a:t>
            </a:r>
            <a:endParaRPr lang="zh-CN" altLang="en-US" sz="2100" dirty="0">
              <a:solidFill>
                <a:srgbClr val="002060"/>
              </a:solidFill>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sym typeface="+mn-ea"/>
              </a:rPr>
              <a:t>操作系统（OS）的定义</a:t>
            </a:r>
            <a:endParaRPr lang="en-US" altLang="zh-CN"/>
          </a:p>
        </p:txBody>
      </p:sp>
      <p:sp>
        <p:nvSpPr>
          <p:cNvPr id="3" name="内容占位符 2"/>
          <p:cNvSpPr>
            <a:spLocks noGrp="1"/>
          </p:cNvSpPr>
          <p:nvPr>
            <p:ph idx="1"/>
          </p:nvPr>
        </p:nvSpPr>
        <p:spPr/>
        <p:txBody>
          <a:bodyPr/>
          <a:p>
            <a:r>
              <a:rPr lang="zh-CN" altLang="en-US"/>
              <a:t>OS不能做什么？</a:t>
            </a:r>
            <a:endParaRPr lang="zh-CN" altLang="en-US"/>
          </a:p>
          <a:p>
            <a:r>
              <a:rPr lang="zh-CN" altLang="en-US"/>
              <a:t>OS是什么？</a:t>
            </a:r>
            <a:endParaRPr lang="zh-CN" altLang="en-US"/>
          </a:p>
        </p:txBody>
      </p:sp>
      <p:sp>
        <p:nvSpPr>
          <p:cNvPr id="15362" name="Text Box 6"/>
          <p:cNvSpPr txBox="1">
            <a:spLocks noChangeArrowheads="1"/>
          </p:cNvSpPr>
          <p:nvPr/>
        </p:nvSpPr>
        <p:spPr bwMode="auto">
          <a:xfrm>
            <a:off x="6400800" y="591185"/>
            <a:ext cx="2680335" cy="4271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57505" indent="-357505" eaLnBrk="0" hangingPunct="0">
              <a:spcBef>
                <a:spcPct val="20000"/>
              </a:spcBef>
              <a:buClr>
                <a:srgbClr val="21B6BB"/>
              </a:buClr>
              <a:buFont typeface="Wingdings" panose="05000000000000000000" pitchFamily="2" charset="2"/>
              <a:buChar char="l"/>
              <a:tabLst>
                <a:tab pos="807720" algn="l"/>
              </a:tabLst>
              <a:defRPr sz="2800">
                <a:solidFill>
                  <a:srgbClr val="595959"/>
                </a:solidFill>
                <a:latin typeface="Calibri" panose="020F0502020204030204" pitchFamily="34" charset="0"/>
                <a:ea typeface="微软雅黑" panose="020B0503020204020204" charset="-122"/>
              </a:defRPr>
            </a:lvl1pPr>
            <a:lvl2pPr marL="542925" indent="-6350" eaLnBrk="0" hangingPunct="0">
              <a:spcBef>
                <a:spcPct val="20000"/>
              </a:spcBef>
              <a:buFont typeface="Arial" panose="020B0604020202020204" pitchFamily="34" charset="0"/>
              <a:buChar char="–"/>
              <a:tabLst>
                <a:tab pos="807720" algn="l"/>
              </a:tabLst>
              <a:defRPr sz="2400">
                <a:solidFill>
                  <a:srgbClr val="595959"/>
                </a:solidFill>
                <a:latin typeface="微软雅黑" panose="020B0503020204020204" charset="-122"/>
                <a:ea typeface="微软雅黑" panose="020B0503020204020204" charset="-122"/>
              </a:defRPr>
            </a:lvl2pPr>
            <a:lvl3pPr marL="1524000" eaLnBrk="0" hangingPunct="0">
              <a:spcBef>
                <a:spcPct val="20000"/>
              </a:spcBef>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3pPr>
            <a:lvl4pPr marL="2133600" indent="-304800" eaLnBrk="0" hangingPunct="0">
              <a:spcBef>
                <a:spcPct val="20000"/>
              </a:spcBef>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4pPr>
            <a:lvl5pPr marL="2743200" indent="-304800" eaLnBrk="0" hangingPunct="0">
              <a:spcBef>
                <a:spcPct val="20000"/>
              </a:spcBef>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5pPr>
            <a:lvl6pPr marL="3200400" indent="-304800" defTabSz="1219200" eaLnBrk="0" fontAlgn="base" hangingPunct="0">
              <a:spcBef>
                <a:spcPct val="20000"/>
              </a:spcBef>
              <a:spcAft>
                <a:spcPct val="0"/>
              </a:spcAft>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6pPr>
            <a:lvl7pPr marL="3657600" indent="-304800" defTabSz="1219200" eaLnBrk="0" fontAlgn="base" hangingPunct="0">
              <a:spcBef>
                <a:spcPct val="20000"/>
              </a:spcBef>
              <a:spcAft>
                <a:spcPct val="0"/>
              </a:spcAft>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7pPr>
            <a:lvl8pPr marL="4114800" indent="-304800" defTabSz="1219200" eaLnBrk="0" fontAlgn="base" hangingPunct="0">
              <a:spcBef>
                <a:spcPct val="20000"/>
              </a:spcBef>
              <a:spcAft>
                <a:spcPct val="0"/>
              </a:spcAft>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8pPr>
            <a:lvl9pPr marL="4572000" indent="-304800" defTabSz="1219200" eaLnBrk="0" fontAlgn="base" hangingPunct="0">
              <a:spcBef>
                <a:spcPct val="20000"/>
              </a:spcBef>
              <a:spcAft>
                <a:spcPct val="0"/>
              </a:spcAft>
              <a:buClr>
                <a:srgbClr val="21B6BB"/>
              </a:buClr>
              <a:buFont typeface="Arial" panose="020B0604020202020204" pitchFamily="34" charset="0"/>
              <a:buChar char="•"/>
              <a:tabLst>
                <a:tab pos="807720" algn="l"/>
              </a:tabLst>
              <a:defRPr sz="2400">
                <a:solidFill>
                  <a:srgbClr val="5A5A5A"/>
                </a:solidFill>
                <a:latin typeface="微软雅黑" panose="020B0503020204020204" charset="-122"/>
                <a:ea typeface="微软雅黑" panose="020B0503020204020204" charset="-122"/>
              </a:defRPr>
            </a:lvl9pPr>
          </a:lstStyle>
          <a:p>
            <a:pPr lvl="1" eaLnBrk="1" hangingPunct="1">
              <a:lnSpc>
                <a:spcPts val="3100"/>
              </a:lnSpc>
              <a:buClr>
                <a:schemeClr val="bg1"/>
              </a:buClr>
              <a:buFontTx/>
              <a:buNone/>
            </a:pPr>
            <a:r>
              <a:rPr lang="zh-CN" altLang="en-US" sz="1350" dirty="0">
                <a:solidFill>
                  <a:schemeClr val="tx1"/>
                </a:solidFill>
              </a:rPr>
              <a:t>不</a:t>
            </a:r>
            <a:r>
              <a:rPr lang="zh-CN" altLang="en-US" sz="1350" dirty="0" smtClean="0">
                <a:solidFill>
                  <a:schemeClr val="tx1"/>
                </a:solidFill>
              </a:rPr>
              <a:t>做</a:t>
            </a:r>
            <a:r>
              <a:rPr lang="zh-CN" altLang="en-US" sz="1350" dirty="0">
                <a:solidFill>
                  <a:schemeClr val="tx1"/>
                </a:solidFill>
              </a:rPr>
              <a:t>文</a:t>
            </a:r>
            <a:r>
              <a:rPr lang="zh-CN" altLang="en-US" sz="1350" dirty="0" smtClean="0">
                <a:solidFill>
                  <a:schemeClr val="tx1"/>
                </a:solidFill>
              </a:rPr>
              <a:t>档编辑</a:t>
            </a:r>
            <a:endParaRPr lang="zh-CN" altLang="en-US" sz="1350" dirty="0">
              <a:solidFill>
                <a:schemeClr val="tx1"/>
              </a:solidFill>
            </a:endParaRPr>
          </a:p>
          <a:p>
            <a:pPr lvl="1" eaLnBrk="1" hangingPunct="1">
              <a:lnSpc>
                <a:spcPts val="3100"/>
              </a:lnSpc>
              <a:buClr>
                <a:schemeClr val="bg1"/>
              </a:buClr>
              <a:buFontTx/>
              <a:buNone/>
            </a:pPr>
            <a:r>
              <a:rPr lang="zh-CN" altLang="en-US" sz="1350" dirty="0">
                <a:solidFill>
                  <a:schemeClr val="tx1"/>
                </a:solidFill>
              </a:rPr>
              <a:t>不做房屋设计</a:t>
            </a:r>
            <a:endParaRPr lang="zh-CN" altLang="en-US" sz="1350" dirty="0">
              <a:solidFill>
                <a:schemeClr val="tx1"/>
              </a:solidFill>
            </a:endParaRPr>
          </a:p>
          <a:p>
            <a:pPr lvl="1" eaLnBrk="1" hangingPunct="1">
              <a:lnSpc>
                <a:spcPts val="3100"/>
              </a:lnSpc>
              <a:buClr>
                <a:schemeClr val="bg1"/>
              </a:buClr>
              <a:buFontTx/>
              <a:buNone/>
            </a:pPr>
            <a:r>
              <a:rPr lang="zh-CN" altLang="en-US" sz="1350" dirty="0">
                <a:solidFill>
                  <a:schemeClr val="tx1"/>
                </a:solidFill>
              </a:rPr>
              <a:t>不是编译程序</a:t>
            </a:r>
            <a:r>
              <a:rPr lang="en-US" altLang="zh-CN" sz="1350" dirty="0">
                <a:solidFill>
                  <a:schemeClr val="tx1"/>
                </a:solidFill>
              </a:rPr>
              <a:t>  …  …</a:t>
            </a:r>
            <a:endParaRPr lang="en-US" altLang="zh-CN" sz="1350" dirty="0">
              <a:solidFill>
                <a:schemeClr val="tx1"/>
              </a:solidFill>
            </a:endParaRPr>
          </a:p>
          <a:p>
            <a:pPr lvl="1" eaLnBrk="1" hangingPunct="1">
              <a:lnSpc>
                <a:spcPts val="3100"/>
              </a:lnSpc>
              <a:buClr>
                <a:schemeClr val="bg1"/>
              </a:buClr>
              <a:buNone/>
            </a:pPr>
            <a:r>
              <a:rPr lang="zh-CN" altLang="en-US" sz="1350" dirty="0">
                <a:solidFill>
                  <a:schemeClr val="tx1"/>
                </a:solidFill>
              </a:rPr>
              <a:t>结论： </a:t>
            </a:r>
            <a:r>
              <a:rPr lang="en-US" altLang="zh-CN" sz="1350" dirty="0" smtClean="0">
                <a:solidFill>
                  <a:schemeClr val="tx1"/>
                </a:solidFill>
              </a:rPr>
              <a:t>OS</a:t>
            </a:r>
            <a:r>
              <a:rPr lang="zh-CN" altLang="en-US" sz="1350" dirty="0">
                <a:solidFill>
                  <a:schemeClr val="tx1"/>
                </a:solidFill>
              </a:rPr>
              <a:t>不直接解决最终具体应用问题</a:t>
            </a:r>
            <a:r>
              <a:rPr lang="zh-CN" altLang="en-US" sz="1350" dirty="0" smtClean="0">
                <a:solidFill>
                  <a:schemeClr val="tx1"/>
                </a:solidFill>
              </a:rPr>
              <a:t>，为</a:t>
            </a:r>
            <a:r>
              <a:rPr lang="zh-CN" altLang="en-US" sz="1350" dirty="0">
                <a:solidFill>
                  <a:schemeClr val="tx1"/>
                </a:solidFill>
              </a:rPr>
              <a:t>你完成所有 “硬件相关、应用无关”的工作，以给你方便、效率、安</a:t>
            </a:r>
            <a:r>
              <a:rPr lang="zh-CN" altLang="en-US" sz="1350" dirty="0" smtClean="0">
                <a:solidFill>
                  <a:schemeClr val="tx1"/>
                </a:solidFill>
              </a:rPr>
              <a:t>全</a:t>
            </a:r>
            <a:r>
              <a:rPr lang="zh-CN" altLang="en-US" sz="1350" dirty="0">
                <a:solidFill>
                  <a:schemeClr val="tx1"/>
                </a:solidFill>
              </a:rPr>
              <a:t>。</a:t>
            </a:r>
            <a:endParaRPr lang="zh-CN" altLang="en-US" sz="1350" dirty="0">
              <a:solidFill>
                <a:schemeClr val="tx1"/>
              </a:solidFill>
            </a:endParaRPr>
          </a:p>
          <a:p>
            <a:pPr lvl="1" eaLnBrk="1" hangingPunct="1">
              <a:lnSpc>
                <a:spcPts val="3100"/>
              </a:lnSpc>
              <a:buClr>
                <a:schemeClr val="bg1"/>
              </a:buClr>
              <a:buFontTx/>
              <a:buNone/>
            </a:pPr>
            <a:endParaRPr lang="zh-CN" altLang="zh-CN" sz="1350" dirty="0">
              <a:solidFill>
                <a:schemeClr val="tx1"/>
              </a:solidFill>
            </a:endParaRPr>
          </a:p>
          <a:p>
            <a:pPr lvl="1" eaLnBrk="1" hangingPunct="1">
              <a:lnSpc>
                <a:spcPts val="3100"/>
              </a:lnSpc>
              <a:buClr>
                <a:schemeClr val="bg1"/>
              </a:buClr>
              <a:buFontTx/>
              <a:buNone/>
            </a:pPr>
            <a:endParaRPr lang="zh-CN" altLang="zh-CN" sz="1350" dirty="0">
              <a:solidFill>
                <a:schemeClr val="tx1"/>
              </a:solidFill>
            </a:endParaRPr>
          </a:p>
        </p:txBody>
      </p:sp>
      <p:sp>
        <p:nvSpPr>
          <p:cNvPr id="8" name="Text Box 7"/>
          <p:cNvSpPr txBox="1">
            <a:spLocks noChangeArrowheads="1"/>
          </p:cNvSpPr>
          <p:nvPr/>
        </p:nvSpPr>
        <p:spPr bwMode="auto">
          <a:xfrm>
            <a:off x="1741627" y="4020240"/>
            <a:ext cx="5917012" cy="106553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400" eaLnBrk="1" hangingPunct="1">
              <a:lnSpc>
                <a:spcPts val="3800"/>
              </a:lnSpc>
              <a:spcBef>
                <a:spcPct val="20000"/>
              </a:spcBef>
              <a:buClr>
                <a:srgbClr val="FFFFFF"/>
              </a:buClr>
              <a:buFont typeface="Wingdings" panose="05000000000000000000" pitchFamily="2" charset="2"/>
              <a:buNone/>
            </a:pPr>
            <a:r>
              <a:rPr lang="en-US" altLang="zh-CN" sz="1800" dirty="0">
                <a:solidFill>
                  <a:schemeClr val="tx1"/>
                </a:solidFill>
                <a:latin typeface="楷体" panose="02010609060101010101" pitchFamily="49" charset="-122"/>
                <a:ea typeface="楷体" panose="02010609060101010101" pitchFamily="49" charset="-122"/>
                <a:cs typeface="楷体" panose="02010609060101010101" pitchFamily="49" charset="-122"/>
              </a:rPr>
              <a:t>OS</a:t>
            </a:r>
            <a:r>
              <a:rPr lang="zh-CN" altLang="en-US" sz="1800" dirty="0">
                <a:solidFill>
                  <a:schemeClr val="tx1"/>
                </a:solidFill>
                <a:latin typeface="楷体" panose="02010609060101010101" pitchFamily="49" charset="-122"/>
                <a:ea typeface="楷体" panose="02010609060101010101" pitchFamily="49" charset="-122"/>
                <a:cs typeface="楷体" panose="02010609060101010101" pitchFamily="49" charset="-122"/>
              </a:rPr>
              <a:t>是直接控制和管理计算机硬件、软件资源，合理地对各类作业进行调度，以方便用户使用的程序集合</a:t>
            </a:r>
            <a:endParaRPr lang="zh-CN" altLang="en-US" sz="18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685800" y="1891665"/>
            <a:ext cx="4610735" cy="2128520"/>
          </a:xfrm>
          <a:prstGeom prst="rect">
            <a:avLst/>
          </a:prstGeom>
        </p:spPr>
      </p:pic>
      <p:sp>
        <p:nvSpPr>
          <p:cNvPr id="5" name="矩形 4"/>
          <p:cNvSpPr/>
          <p:nvPr/>
        </p:nvSpPr>
        <p:spPr>
          <a:xfrm>
            <a:off x="685800" y="2267585"/>
            <a:ext cx="304800" cy="228600"/>
          </a:xfrm>
          <a:prstGeom prst="rect">
            <a:avLst/>
          </a:prstGeom>
          <a:noFill/>
          <a:ln w="38100" cap="sq"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6" name="矩形 5"/>
          <p:cNvSpPr/>
          <p:nvPr/>
        </p:nvSpPr>
        <p:spPr>
          <a:xfrm>
            <a:off x="685800" y="2917190"/>
            <a:ext cx="1756410" cy="1096010"/>
          </a:xfrm>
          <a:prstGeom prst="rect">
            <a:avLst/>
          </a:prstGeom>
          <a:noFill/>
          <a:ln w="38100" cap="sq"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7" name="矩形 6"/>
          <p:cNvSpPr/>
          <p:nvPr/>
        </p:nvSpPr>
        <p:spPr>
          <a:xfrm>
            <a:off x="2514600" y="2917190"/>
            <a:ext cx="2781935" cy="1096010"/>
          </a:xfrm>
          <a:prstGeom prst="rect">
            <a:avLst/>
          </a:prstGeom>
          <a:noFill/>
          <a:ln w="38100" cap="sq"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cxnSp>
        <p:nvCxnSpPr>
          <p:cNvPr id="9" name="直接箭头连接符 8"/>
          <p:cNvCxnSpPr/>
          <p:nvPr/>
        </p:nvCxnSpPr>
        <p:spPr>
          <a:xfrm>
            <a:off x="795020" y="4025900"/>
            <a:ext cx="0" cy="433070"/>
          </a:xfrm>
          <a:prstGeom prst="straightConnector1">
            <a:avLst/>
          </a:prstGeom>
          <a:solidFill>
            <a:schemeClr val="tx1"/>
          </a:solidFill>
          <a:ln w="38100" cap="sq" cmpd="sng" algn="ctr">
            <a:solidFill>
              <a:srgbClr val="FFC000"/>
            </a:solidFill>
            <a:prstDash val="solid"/>
            <a:round/>
            <a:headEnd type="none" w="med" len="med"/>
            <a:tailEnd type="arrow" w="med" len="med"/>
          </a:ln>
        </p:spPr>
      </p:cxnSp>
      <p:sp>
        <p:nvSpPr>
          <p:cNvPr id="10" name="文本框 9"/>
          <p:cNvSpPr txBox="1"/>
          <p:nvPr/>
        </p:nvSpPr>
        <p:spPr>
          <a:xfrm>
            <a:off x="461010" y="4551680"/>
            <a:ext cx="986790" cy="583565"/>
          </a:xfrm>
          <a:prstGeom prst="rect">
            <a:avLst/>
          </a:prstGeom>
          <a:noFill/>
        </p:spPr>
        <p:txBody>
          <a:bodyPr wrap="square" rtlCol="0">
            <a:spAutoFit/>
          </a:bodyPr>
          <a:p>
            <a:r>
              <a:rPr lang="zh-CN" altLang="en-US" sz="1600">
                <a:solidFill>
                  <a:srgbClr val="FFC000"/>
                </a:solidFill>
              </a:rPr>
              <a:t>对软件的管理</a:t>
            </a:r>
            <a:endParaRPr lang="zh-CN" altLang="en-US" sz="1600">
              <a:solidFill>
                <a:srgbClr val="FFC000"/>
              </a:solidFill>
            </a:endParaRPr>
          </a:p>
        </p:txBody>
      </p:sp>
      <p:cxnSp>
        <p:nvCxnSpPr>
          <p:cNvPr id="11" name="直接箭头连接符 10"/>
          <p:cNvCxnSpPr/>
          <p:nvPr/>
        </p:nvCxnSpPr>
        <p:spPr>
          <a:xfrm>
            <a:off x="5334000" y="3181985"/>
            <a:ext cx="304800" cy="0"/>
          </a:xfrm>
          <a:prstGeom prst="straightConnector1">
            <a:avLst/>
          </a:prstGeom>
          <a:solidFill>
            <a:schemeClr val="tx1"/>
          </a:solidFill>
          <a:ln w="38100" cap="sq" cmpd="sng" algn="ctr">
            <a:solidFill>
              <a:srgbClr val="FF0000"/>
            </a:solidFill>
            <a:prstDash val="solid"/>
            <a:round/>
            <a:headEnd type="none" w="med" len="med"/>
            <a:tailEnd type="arrow" w="med" len="med"/>
          </a:ln>
        </p:spPr>
      </p:cxnSp>
      <p:sp>
        <p:nvSpPr>
          <p:cNvPr id="12" name="文本框 11"/>
          <p:cNvSpPr txBox="1"/>
          <p:nvPr/>
        </p:nvSpPr>
        <p:spPr>
          <a:xfrm>
            <a:off x="5676265" y="2890520"/>
            <a:ext cx="986790" cy="583565"/>
          </a:xfrm>
          <a:prstGeom prst="rect">
            <a:avLst/>
          </a:prstGeom>
          <a:noFill/>
        </p:spPr>
        <p:txBody>
          <a:bodyPr wrap="square" rtlCol="0">
            <a:spAutoFit/>
          </a:bodyPr>
          <a:p>
            <a:r>
              <a:rPr lang="zh-CN" altLang="en-US" sz="1600">
                <a:solidFill>
                  <a:srgbClr val="FF0000"/>
                </a:solidFill>
              </a:rPr>
              <a:t>对硬件的管理</a:t>
            </a:r>
            <a:endParaRPr lang="zh-CN" altLang="en-US" sz="1600">
              <a:solidFill>
                <a:srgbClr val="FF0000"/>
              </a:solidFill>
            </a:endParaRPr>
          </a:p>
        </p:txBody>
      </p:sp>
      <p:sp>
        <p:nvSpPr>
          <p:cNvPr id="13" name="灯片编号占位符 1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ldLvl="0" animBg="1"/>
      <p:bldP spid="8"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分层式操作系统结构</a:t>
            </a:r>
            <a:endParaRPr lang="zh-CN" altLang="en-US"/>
          </a:p>
        </p:txBody>
      </p:sp>
      <p:sp>
        <p:nvSpPr>
          <p:cNvPr id="3" name="内容占位符 2"/>
          <p:cNvSpPr>
            <a:spLocks noGrp="1"/>
          </p:cNvSpPr>
          <p:nvPr>
            <p:ph idx="1"/>
          </p:nvPr>
        </p:nvSpPr>
        <p:spPr/>
        <p:txBody>
          <a:bodyPr/>
          <a:p>
            <a:r>
              <a:rPr lang="zh-CN" altLang="en-US" sz="2100"/>
              <a:t>分层式OS结构是对模块化结构的一种改进，它按分层式结构设计的基本原则，将OS 划分为若干个层次，每一层都只能使用其底层所提供的功能和服务，从硬件开始，在其上面一层一层地自底向上增添相应功能的软件，这种OS结构称为分层式OS结构</a:t>
            </a:r>
            <a:endParaRPr lang="zh-CN" altLang="en-US" sz="2100"/>
          </a:p>
        </p:txBody>
      </p:sp>
      <p:sp>
        <p:nvSpPr>
          <p:cNvPr id="40964" name="Rectangle 8"/>
          <p:cNvSpPr>
            <a:spLocks noChangeArrowheads="1"/>
          </p:cNvSpPr>
          <p:nvPr/>
        </p:nvSpPr>
        <p:spPr bwMode="auto">
          <a:xfrm>
            <a:off x="1142400" y="3086640"/>
            <a:ext cx="6842052" cy="1079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86" tIns="40843" rIns="81686" bIns="40843"/>
          <a:lstStyle>
            <a:lvl1pPr marL="342900" indent="-3429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0" indent="0" eaLnBrk="1" hangingPunct="1">
              <a:spcBef>
                <a:spcPct val="20000"/>
              </a:spcBef>
              <a:buClr>
                <a:schemeClr val="hlink"/>
              </a:buClr>
              <a:buSzPct val="75000"/>
              <a:buFont typeface="Wingdings" panose="05000000000000000000" pitchFamily="2" charset="2"/>
            </a:pPr>
            <a:r>
              <a:rPr lang="zh-CN" altLang="en-US" sz="2100" dirty="0">
                <a:solidFill>
                  <a:srgbClr val="FF3300"/>
                </a:solidFill>
                <a:latin typeface="楷体" panose="02010609060101010101" pitchFamily="49" charset="-122"/>
                <a:ea typeface="楷体" panose="02010609060101010101" pitchFamily="49" charset="-122"/>
              </a:rPr>
              <a:t>特点</a:t>
            </a:r>
            <a:r>
              <a:rPr lang="zh-CN" altLang="en-US" sz="2100" dirty="0">
                <a:solidFill>
                  <a:srgbClr val="003366"/>
                </a:solidFill>
                <a:latin typeface="楷体" panose="02010609060101010101" pitchFamily="49" charset="-122"/>
                <a:ea typeface="楷体" panose="02010609060101010101" pitchFamily="49" charset="-122"/>
              </a:rPr>
              <a:t>：</a:t>
            </a:r>
            <a:endParaRPr lang="zh-CN" altLang="en-US" sz="2100" dirty="0">
              <a:solidFill>
                <a:srgbClr val="003366"/>
              </a:solidFill>
              <a:latin typeface="楷体" panose="02010609060101010101" pitchFamily="49" charset="-122"/>
              <a:ea typeface="楷体" panose="02010609060101010101" pitchFamily="49" charset="-122"/>
            </a:endParaRPr>
          </a:p>
          <a:p>
            <a:pPr marL="1371600" lvl="2" indent="-457200" eaLnBrk="1" hangingPunct="1">
              <a:spcBef>
                <a:spcPct val="20000"/>
              </a:spcBef>
              <a:buClr>
                <a:schemeClr val="hlink"/>
              </a:buClr>
              <a:buSzPct val="75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每一步设计都建立在可靠的基础上，结构更清晰</a:t>
            </a:r>
            <a:endParaRPr lang="zh-CN" altLang="en-US" sz="2100" dirty="0">
              <a:solidFill>
                <a:srgbClr val="003366"/>
              </a:solidFill>
              <a:latin typeface="楷体" panose="02010609060101010101" pitchFamily="49" charset="-122"/>
              <a:ea typeface="楷体" panose="02010609060101010101" pitchFamily="49" charset="-122"/>
            </a:endParaRPr>
          </a:p>
          <a:p>
            <a:pPr marL="1371600" lvl="2" indent="-457200" eaLnBrk="1" hangingPunct="1">
              <a:spcBef>
                <a:spcPct val="20000"/>
              </a:spcBef>
              <a:buClr>
                <a:schemeClr val="hlink"/>
              </a:buClr>
              <a:buSzPct val="75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调试和验证更容易，正确性更高</a:t>
            </a:r>
            <a:endParaRPr lang="zh-CN" altLang="en-US" sz="2100" dirty="0">
              <a:solidFill>
                <a:srgbClr val="003366"/>
              </a:solidFill>
              <a:latin typeface="楷体" panose="02010609060101010101" pitchFamily="49" charset="-122"/>
              <a:ea typeface="楷体" panose="02010609060101010101" pitchFamily="49" charset="-122"/>
            </a:endParaRPr>
          </a:p>
          <a:p>
            <a:pPr marL="1371600" lvl="2" indent="-457200" eaLnBrk="1" hangingPunct="1">
              <a:spcBef>
                <a:spcPct val="20000"/>
              </a:spcBef>
              <a:buClr>
                <a:schemeClr val="hlink"/>
              </a:buClr>
              <a:buSzPct val="75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缺点：系统效率降低了。</a:t>
            </a:r>
            <a:endParaRPr lang="zh-CN" altLang="en-US" sz="2100" dirty="0">
              <a:solidFill>
                <a:srgbClr val="003366"/>
              </a:solidFill>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分层式操作系统结构</a:t>
            </a:r>
            <a:endParaRPr lang="zh-CN" altLang="en-US"/>
          </a:p>
        </p:txBody>
      </p:sp>
      <p:sp>
        <p:nvSpPr>
          <p:cNvPr id="3" name="内容占位符 2"/>
          <p:cNvSpPr>
            <a:spLocks noGrp="1"/>
          </p:cNvSpPr>
          <p:nvPr>
            <p:ph idx="1"/>
          </p:nvPr>
        </p:nvSpPr>
        <p:spPr>
          <a:xfrm>
            <a:off x="457200" y="1143200"/>
            <a:ext cx="8229600" cy="3658240"/>
          </a:xfrm>
        </p:spPr>
        <p:txBody>
          <a:bodyPr/>
          <a:p>
            <a:r>
              <a:rPr lang="zh-CN" altLang="en-US">
                <a:solidFill>
                  <a:srgbClr val="FF0000"/>
                </a:solidFill>
              </a:rPr>
              <a:t>原理</a:t>
            </a:r>
            <a:r>
              <a:rPr lang="zh-CN" altLang="en-US"/>
              <a:t>——从资源管理观点出发，划分层次。各层模块间只能是单向调用关系，使模块间的调用变为有序性</a:t>
            </a:r>
            <a:endParaRPr lang="zh-CN" altLang="en-US"/>
          </a:p>
        </p:txBody>
      </p:sp>
      <p:sp>
        <p:nvSpPr>
          <p:cNvPr id="4" name="灯片编号占位符 3"/>
          <p:cNvSpPr>
            <a:spLocks noGrp="1"/>
          </p:cNvSpPr>
          <p:nvPr>
            <p:ph type="sldNum" sz="quarter" idx="4"/>
          </p:nvPr>
        </p:nvSpPr>
        <p:spPr>
          <a:xfrm>
            <a:off x="6457950" y="4768096"/>
            <a:ext cx="2057400" cy="273892"/>
          </a:xfrm>
        </p:spPr>
        <p:txBody>
          <a:bodyPr/>
          <a:p>
            <a:fld id="{7D9BB5D0-35E4-459D-AEF3-FE4D7C45CC19}" type="slidenum">
              <a:rPr lang="zh-CN" altLang="en-US" smtClean="0"/>
            </a:fld>
            <a:endParaRPr lang="zh-CN" altLang="en-US"/>
          </a:p>
        </p:txBody>
      </p:sp>
      <p:sp>
        <p:nvSpPr>
          <p:cNvPr id="144388" name="矩形 144387"/>
          <p:cNvSpPr/>
          <p:nvPr/>
        </p:nvSpPr>
        <p:spPr>
          <a:xfrm>
            <a:off x="762000" y="2191385"/>
            <a:ext cx="3276600" cy="8382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ea"/>
              </a:rPr>
              <a:t>用户接口</a:t>
            </a:r>
            <a:endPar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ea"/>
              </a:rPr>
              <a:t>（命令、程序、图形）</a:t>
            </a:r>
            <a:endPar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cs"/>
            </a:endParaRPr>
          </a:p>
        </p:txBody>
      </p:sp>
      <p:sp>
        <p:nvSpPr>
          <p:cNvPr id="144389" name="矩形 144388"/>
          <p:cNvSpPr/>
          <p:nvPr/>
        </p:nvSpPr>
        <p:spPr>
          <a:xfrm>
            <a:off x="762000" y="3029585"/>
            <a:ext cx="3276600" cy="8382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ea"/>
              </a:rPr>
              <a:t>对对象操纵和管理的软件</a:t>
            </a:r>
            <a:endPar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ea"/>
              </a:rPr>
              <a:t>（各类操纵对象的管理软件）</a:t>
            </a:r>
            <a:endPar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mn-cs"/>
            </a:endParaRPr>
          </a:p>
        </p:txBody>
      </p:sp>
      <p:sp>
        <p:nvSpPr>
          <p:cNvPr id="144390" name="矩形 144389"/>
          <p:cNvSpPr/>
          <p:nvPr/>
        </p:nvSpPr>
        <p:spPr>
          <a:xfrm>
            <a:off x="762000" y="3867785"/>
            <a:ext cx="3276600" cy="83820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操纵对象</a:t>
            </a:r>
            <a:endPar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 </a:t>
            </a:r>
            <a:r>
              <a:rPr kumimoji="0" lang="en-US" altLang="zh-CN"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CPU</a:t>
            </a: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a:t>
            </a:r>
            <a:r>
              <a:rPr kumimoji="0" lang="en-US" altLang="zh-CN"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RAM</a:t>
            </a: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a:t>
            </a:r>
            <a:r>
              <a:rPr kumimoji="0" lang="en-US" altLang="zh-CN"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I/O D</a:t>
            </a: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a:t>
            </a:r>
            <a:r>
              <a:rPr kumimoji="0" lang="en-US" altLang="zh-CN"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Files </a:t>
            </a:r>
            <a:r>
              <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rPr>
              <a:t>）</a:t>
            </a:r>
            <a:endParaRPr kumimoji="0" lang="zh-CN" altLang="en-US" sz="1800" i="0" u="none" strike="noStrike" kern="1200" cap="none" spc="0" normalizeH="0" baseline="0" noProof="1">
              <a:ln>
                <a:noFill/>
              </a:ln>
              <a:solidFill>
                <a:schemeClr val="tx1"/>
              </a:solidFill>
              <a:effectLst/>
              <a:uLnTx/>
              <a:uFillTx/>
              <a:latin typeface="宋体" panose="02010600030101010101" pitchFamily="2" charset="-122"/>
              <a:cs typeface="宋体" panose="02010600030101010101" pitchFamily="2" charset="-122"/>
            </a:endParaRPr>
          </a:p>
        </p:txBody>
      </p:sp>
      <p:sp>
        <p:nvSpPr>
          <p:cNvPr id="144406" name="上箭头 144405"/>
          <p:cNvSpPr/>
          <p:nvPr/>
        </p:nvSpPr>
        <p:spPr>
          <a:xfrm>
            <a:off x="6781800" y="2316480"/>
            <a:ext cx="304800" cy="2313305"/>
          </a:xfrm>
          <a:prstGeom prst="upArrow">
            <a:avLst>
              <a:gd name="adj1" fmla="val 48953"/>
              <a:gd name="adj2" fmla="val 60851"/>
            </a:avLst>
          </a:prstGeom>
          <a:solidFill>
            <a:srgbClr val="B2B2B2"/>
          </a:solidFill>
          <a:ln w="9525" cap="flat" cmpd="sng">
            <a:solidFill>
              <a:srgbClr val="FF00FF"/>
            </a:solidFill>
            <a:prstDash val="solid"/>
            <a:miter/>
            <a:headEnd type="none" w="med" len="med"/>
            <a:tailEnd type="none" w="med" len="med"/>
          </a:ln>
        </p:spPr>
        <p:txBody>
          <a:bodyPr/>
          <a:p>
            <a:pPr algn="ctr" eaLnBrk="1" hangingPunct="1"/>
            <a:endParaRPr lang="zh-CN" altLang="en-US" dirty="0">
              <a:solidFill>
                <a:schemeClr val="tx1"/>
              </a:solidFill>
              <a:effectLst/>
              <a:latin typeface="Times New Roman" panose="02020603050405020304" pitchFamily="18" charset="0"/>
            </a:endParaRPr>
          </a:p>
        </p:txBody>
      </p:sp>
      <p:sp>
        <p:nvSpPr>
          <p:cNvPr id="144404" name="下箭头 144403"/>
          <p:cNvSpPr/>
          <p:nvPr/>
        </p:nvSpPr>
        <p:spPr>
          <a:xfrm>
            <a:off x="5943600" y="2316480"/>
            <a:ext cx="304800" cy="2313305"/>
          </a:xfrm>
          <a:prstGeom prst="downArrow">
            <a:avLst>
              <a:gd name="adj1" fmla="val 50000"/>
              <a:gd name="adj2" fmla="val 57228"/>
            </a:avLst>
          </a:prstGeom>
          <a:solidFill>
            <a:srgbClr val="B2B2B2"/>
          </a:solidFill>
          <a:ln w="9525" cap="flat" cmpd="sng">
            <a:solidFill>
              <a:srgbClr val="FF00FF"/>
            </a:solidFill>
            <a:prstDash val="solid"/>
            <a:miter/>
            <a:headEnd type="none" w="med" len="med"/>
            <a:tailEnd type="none" w="med" len="med"/>
          </a:ln>
        </p:spPr>
        <p:txBody>
          <a:bodyPr/>
          <a:p>
            <a:pPr algn="ctr" eaLnBrk="1" hangingPunct="1"/>
            <a:endParaRPr lang="zh-CN" altLang="en-US" dirty="0">
              <a:solidFill>
                <a:schemeClr val="tx1"/>
              </a:solidFill>
              <a:effectLst/>
              <a:latin typeface="Times New Roman" panose="02020603050405020304" pitchFamily="18" charset="0"/>
            </a:endParaRPr>
          </a:p>
        </p:txBody>
      </p:sp>
      <p:grpSp>
        <p:nvGrpSpPr>
          <p:cNvPr id="144402" name="组合 144401"/>
          <p:cNvGrpSpPr/>
          <p:nvPr/>
        </p:nvGrpSpPr>
        <p:grpSpPr>
          <a:xfrm>
            <a:off x="4572000" y="1877060"/>
            <a:ext cx="3997325" cy="3133725"/>
            <a:chOff x="2976" y="1824"/>
            <a:chExt cx="2518" cy="2016"/>
          </a:xfrm>
        </p:grpSpPr>
        <p:sp>
          <p:nvSpPr>
            <p:cNvPr id="144391" name="矩形 144390"/>
            <p:cNvSpPr/>
            <p:nvPr/>
          </p:nvSpPr>
          <p:spPr>
            <a:xfrm>
              <a:off x="3504" y="1824"/>
              <a:ext cx="1392" cy="288"/>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用户程序</a:t>
              </a: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144392" name="矩形 144391"/>
            <p:cNvSpPr/>
            <p:nvPr/>
          </p:nvSpPr>
          <p:spPr>
            <a:xfrm>
              <a:off x="3504" y="2256"/>
              <a:ext cx="1392" cy="24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系统服务</a:t>
              </a: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144393" name="矩形 144392"/>
            <p:cNvSpPr/>
            <p:nvPr/>
          </p:nvSpPr>
          <p:spPr>
            <a:xfrm>
              <a:off x="3504" y="2592"/>
              <a:ext cx="1392" cy="19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文件系统</a:t>
              </a: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144394" name="矩形 144393"/>
            <p:cNvSpPr/>
            <p:nvPr/>
          </p:nvSpPr>
          <p:spPr>
            <a:xfrm>
              <a:off x="3504" y="2880"/>
              <a:ext cx="1392" cy="240"/>
            </a:xfrm>
            <a:prstGeom prst="rect">
              <a:avLst/>
            </a:prstGeom>
            <a:solidFill>
              <a:srgbClr val="99FF66"/>
            </a:solidFill>
            <a:ln w="9525" cap="flat" cmpd="sng">
              <a:solidFill>
                <a:srgbClr val="FF0000"/>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内存和</a:t>
              </a:r>
              <a:r>
                <a:rPr kumimoji="0" lang="en-US" altLang="zh-CN"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I/O</a:t>
              </a: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设备管理</a:t>
              </a: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144395" name="矩形 144394"/>
            <p:cNvSpPr/>
            <p:nvPr/>
          </p:nvSpPr>
          <p:spPr>
            <a:xfrm>
              <a:off x="3696" y="3216"/>
              <a:ext cx="1008" cy="240"/>
            </a:xfrm>
            <a:prstGeom prst="rect">
              <a:avLst/>
            </a:prstGeom>
            <a:solidFill>
              <a:srgbClr val="99FF66"/>
            </a:solidFill>
            <a:ln w="9525" cap="flat" cmpd="sng">
              <a:solidFill>
                <a:srgbClr val="FF0000"/>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处理机管理</a:t>
              </a: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144396" name="矩形 144395"/>
            <p:cNvSpPr/>
            <p:nvPr/>
          </p:nvSpPr>
          <p:spPr>
            <a:xfrm>
              <a:off x="3408" y="3600"/>
              <a:ext cx="1584" cy="24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硬件</a:t>
              </a: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73744" name="直接连接符 144396"/>
            <p:cNvSpPr/>
            <p:nvPr/>
          </p:nvSpPr>
          <p:spPr>
            <a:xfrm>
              <a:off x="2976" y="2160"/>
              <a:ext cx="2400" cy="0"/>
            </a:xfrm>
            <a:prstGeom prst="line">
              <a:avLst/>
            </a:prstGeom>
            <a:ln w="9525" cap="flat" cmpd="sng">
              <a:solidFill>
                <a:schemeClr val="tx1"/>
              </a:solidFill>
              <a:prstDash val="dash"/>
              <a:miter/>
              <a:headEnd type="none" w="med" len="med"/>
              <a:tailEnd type="none" w="med" len="med"/>
            </a:ln>
          </p:spPr>
        </p:sp>
        <p:sp>
          <p:nvSpPr>
            <p:cNvPr id="73745" name="直接连接符 144397"/>
            <p:cNvSpPr/>
            <p:nvPr/>
          </p:nvSpPr>
          <p:spPr>
            <a:xfrm>
              <a:off x="2976" y="3504"/>
              <a:ext cx="2352" cy="0"/>
            </a:xfrm>
            <a:prstGeom prst="line">
              <a:avLst/>
            </a:prstGeom>
            <a:ln w="9525" cap="flat" cmpd="sng">
              <a:solidFill>
                <a:schemeClr val="tx1"/>
              </a:solidFill>
              <a:prstDash val="dash"/>
              <a:miter/>
              <a:headEnd type="none" w="med" len="med"/>
              <a:tailEnd type="none" w="med" len="med"/>
            </a:ln>
          </p:spPr>
        </p:sp>
        <p:sp>
          <p:nvSpPr>
            <p:cNvPr id="73746" name="文本框 144399"/>
            <p:cNvSpPr txBox="1"/>
            <p:nvPr/>
          </p:nvSpPr>
          <p:spPr>
            <a:xfrm>
              <a:off x="4982" y="1900"/>
              <a:ext cx="502" cy="217"/>
            </a:xfrm>
            <a:prstGeom prst="rect">
              <a:avLst/>
            </a:prstGeom>
            <a:noFill/>
            <a:ln w="9525">
              <a:noFill/>
            </a:ln>
          </p:spPr>
          <p:txBody>
            <a:bodyPr wrap="square">
              <a:spAutoFit/>
            </a:bodyPr>
            <a:p>
              <a:pPr eaLnBrk="1" hangingPunct="1"/>
              <a:r>
                <a:rPr lang="zh-CN" altLang="en-US" sz="1600" dirty="0">
                  <a:solidFill>
                    <a:schemeClr val="tx1"/>
                  </a:solidFill>
                  <a:effectLst/>
                  <a:latin typeface="Times New Roman" panose="02020603050405020304" pitchFamily="18" charset="0"/>
                </a:rPr>
                <a:t>用户态</a:t>
              </a:r>
              <a:endParaRPr lang="zh-CN" altLang="en-US" sz="1600" dirty="0">
                <a:solidFill>
                  <a:schemeClr val="tx1"/>
                </a:solidFill>
                <a:effectLst/>
                <a:latin typeface="Times New Roman" panose="02020603050405020304" pitchFamily="18" charset="0"/>
              </a:endParaRPr>
            </a:p>
          </p:txBody>
        </p:sp>
        <p:sp>
          <p:nvSpPr>
            <p:cNvPr id="73747" name="文本框 144400"/>
            <p:cNvSpPr txBox="1"/>
            <p:nvPr/>
          </p:nvSpPr>
          <p:spPr>
            <a:xfrm>
              <a:off x="4992" y="2640"/>
              <a:ext cx="502" cy="217"/>
            </a:xfrm>
            <a:prstGeom prst="rect">
              <a:avLst/>
            </a:prstGeom>
            <a:noFill/>
            <a:ln w="9525">
              <a:noFill/>
            </a:ln>
          </p:spPr>
          <p:txBody>
            <a:bodyPr wrap="square">
              <a:spAutoFit/>
            </a:bodyPr>
            <a:p>
              <a:pPr eaLnBrk="1" hangingPunct="1"/>
              <a:r>
                <a:rPr lang="zh-CN" altLang="en-US" sz="1600" dirty="0">
                  <a:solidFill>
                    <a:schemeClr val="tx1"/>
                  </a:solidFill>
                  <a:effectLst/>
                  <a:latin typeface="Times New Roman" panose="02020603050405020304" pitchFamily="18" charset="0"/>
                </a:rPr>
                <a:t>核心态</a:t>
              </a:r>
              <a:endParaRPr lang="zh-CN" altLang="en-US" sz="1600" dirty="0">
                <a:solidFill>
                  <a:schemeClr val="tx1"/>
                </a:solidFill>
                <a:effectLst/>
                <a:latin typeface="Times New Roman" panose="02020603050405020304" pitchFamily="18" charset="0"/>
              </a:endParaRP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dissolve">
                                      <p:cBhvr>
                                        <p:cTn id="7" dur="5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4389"/>
                                        </p:tgtEl>
                                        <p:attrNameLst>
                                          <p:attrName>style.visibility</p:attrName>
                                        </p:attrNameLst>
                                      </p:cBhvr>
                                      <p:to>
                                        <p:strVal val="visible"/>
                                      </p:to>
                                    </p:set>
                                    <p:animEffect transition="in" filter="box(in)">
                                      <p:cBhvr>
                                        <p:cTn id="12" dur="500"/>
                                        <p:tgtEl>
                                          <p:spTgt spid="14438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4390"/>
                                        </p:tgtEl>
                                        <p:attrNameLst>
                                          <p:attrName>style.visibility</p:attrName>
                                        </p:attrNameLst>
                                      </p:cBhvr>
                                      <p:to>
                                        <p:strVal val="visible"/>
                                      </p:to>
                                    </p:set>
                                    <p:animEffect transition="in" filter="checkerboard(across)">
                                      <p:cBhvr>
                                        <p:cTn id="17" dur="500"/>
                                        <p:tgtEl>
                                          <p:spTgt spid="14439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44402"/>
                                        </p:tgtEl>
                                        <p:attrNameLst>
                                          <p:attrName>style.visibility</p:attrName>
                                        </p:attrNameLst>
                                      </p:cBhvr>
                                      <p:to>
                                        <p:strVal val="visible"/>
                                      </p:to>
                                    </p:set>
                                    <p:anim calcmode="lin" valueType="num">
                                      <p:cBhvr additive="base">
                                        <p:cTn id="22" dur="500" fill="hold"/>
                                        <p:tgtEl>
                                          <p:spTgt spid="144402"/>
                                        </p:tgtEl>
                                        <p:attrNameLst>
                                          <p:attrName>ppt_x</p:attrName>
                                        </p:attrNameLst>
                                      </p:cBhvr>
                                      <p:tavLst>
                                        <p:tav tm="0">
                                          <p:val>
                                            <p:strVal val="1+#ppt_w/2"/>
                                          </p:val>
                                        </p:tav>
                                        <p:tav tm="100000">
                                          <p:val>
                                            <p:strVal val="#ppt_x"/>
                                          </p:val>
                                        </p:tav>
                                      </p:tavLst>
                                    </p:anim>
                                    <p:anim calcmode="lin" valueType="num">
                                      <p:cBhvr additive="base">
                                        <p:cTn id="23" dur="500" fill="hold"/>
                                        <p:tgtEl>
                                          <p:spTgt spid="14440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9" presetClass="entr" presetSubtype="10" fill="hold" nodeType="clickEffect">
                                  <p:stCondLst>
                                    <p:cond delay="0"/>
                                  </p:stCondLst>
                                  <p:childTnLst>
                                    <p:set>
                                      <p:cBhvr>
                                        <p:cTn id="27" dur="1" fill="hold">
                                          <p:stCondLst>
                                            <p:cond delay="0"/>
                                          </p:stCondLst>
                                        </p:cTn>
                                        <p:tgtEl>
                                          <p:spTgt spid="144404"/>
                                        </p:tgtEl>
                                        <p:attrNameLst>
                                          <p:attrName>style.visibility</p:attrName>
                                        </p:attrNameLst>
                                      </p:cBhvr>
                                      <p:to>
                                        <p:strVal val="visible"/>
                                      </p:to>
                                    </p:set>
                                    <p:anim calcmode="lin" valueType="num">
                                      <p:cBhvr>
                                        <p:cTn id="28" dur="5000" fill="hold"/>
                                        <p:tgtEl>
                                          <p:spTgt spid="144404"/>
                                        </p:tgtEl>
                                        <p:attrNameLst>
                                          <p:attrName>ppt_w</p:attrName>
                                        </p:attrNameLst>
                                      </p:cBhvr>
                                      <p:tavLst>
                                        <p:tav tm="0" fmla="#ppt_w*sin(2.5*pi*$)">
                                          <p:val>
                                            <p:fltVal val="0.000000"/>
                                          </p:val>
                                        </p:tav>
                                        <p:tav tm="100000">
                                          <p:val>
                                            <p:fltVal val="1.000000"/>
                                          </p:val>
                                        </p:tav>
                                      </p:tavLst>
                                    </p:anim>
                                    <p:anim calcmode="lin" valueType="num">
                                      <p:cBhvr>
                                        <p:cTn id="29" dur="5000" fill="hold"/>
                                        <p:tgtEl>
                                          <p:spTgt spid="144404"/>
                                        </p:tgtEl>
                                        <p:attrNameLst>
                                          <p:attrName>ppt_h</p:attrName>
                                        </p:attrNameLst>
                                      </p:cBhvr>
                                      <p:tavLst>
                                        <p:tav tm="0">
                                          <p:val>
                                            <p:strVal val="#ppt_h"/>
                                          </p:val>
                                        </p:tav>
                                        <p:tav tm="100000">
                                          <p:val>
                                            <p:strVal val="#ppt_h"/>
                                          </p:val>
                                        </p:tav>
                                      </p:tavLst>
                                    </p:anim>
                                  </p:childTnLst>
                                </p:cTn>
                              </p:par>
                            </p:childTnLst>
                          </p:cTn>
                        </p:par>
                        <p:par>
                          <p:cTn id="30" fill="hold">
                            <p:stCondLst>
                              <p:cond delay="5000"/>
                            </p:stCondLst>
                            <p:childTnLst>
                              <p:par>
                                <p:cTn id="31" presetID="19" presetClass="entr" presetSubtype="10" fill="hold" nodeType="afterEffect">
                                  <p:stCondLst>
                                    <p:cond delay="1000"/>
                                  </p:stCondLst>
                                  <p:childTnLst>
                                    <p:set>
                                      <p:cBhvr>
                                        <p:cTn id="32" dur="1" fill="hold">
                                          <p:stCondLst>
                                            <p:cond delay="0"/>
                                          </p:stCondLst>
                                        </p:cTn>
                                        <p:tgtEl>
                                          <p:spTgt spid="144406"/>
                                        </p:tgtEl>
                                        <p:attrNameLst>
                                          <p:attrName>style.visibility</p:attrName>
                                        </p:attrNameLst>
                                      </p:cBhvr>
                                      <p:to>
                                        <p:strVal val="visible"/>
                                      </p:to>
                                    </p:set>
                                    <p:anim calcmode="lin" valueType="num">
                                      <p:cBhvr>
                                        <p:cTn id="33" dur="5000" fill="hold"/>
                                        <p:tgtEl>
                                          <p:spTgt spid="144406"/>
                                        </p:tgtEl>
                                        <p:attrNameLst>
                                          <p:attrName>ppt_w</p:attrName>
                                        </p:attrNameLst>
                                      </p:cBhvr>
                                      <p:tavLst>
                                        <p:tav tm="0" fmla="#ppt_w*sin(2.5*pi*$)">
                                          <p:val>
                                            <p:fltVal val="0.000000"/>
                                          </p:val>
                                        </p:tav>
                                        <p:tav tm="100000">
                                          <p:val>
                                            <p:fltVal val="1.000000"/>
                                          </p:val>
                                        </p:tav>
                                      </p:tavLst>
                                    </p:anim>
                                    <p:anim calcmode="lin" valueType="num">
                                      <p:cBhvr>
                                        <p:cTn id="34" dur="5000" fill="hold"/>
                                        <p:tgtEl>
                                          <p:spTgt spid="1444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bldLvl="0" animBg="1"/>
      <p:bldP spid="144389" grpId="0" bldLvl="0" animBg="1"/>
      <p:bldP spid="144390"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层次的设置大致原则</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7" name="内容占位符 6"/>
          <p:cNvPicPr>
            <a:picLocks noChangeAspect="1"/>
          </p:cNvPicPr>
          <p:nvPr>
            <p:ph idx="1"/>
          </p:nvPr>
        </p:nvPicPr>
        <p:blipFill>
          <a:blip r:embed="rId1"/>
          <a:stretch>
            <a:fillRect/>
          </a:stretch>
        </p:blipFill>
        <p:spPr>
          <a:xfrm>
            <a:off x="762000" y="1067435"/>
            <a:ext cx="3968750" cy="3974465"/>
          </a:xfrm>
          <a:prstGeom prst="rect">
            <a:avLst/>
          </a:prstGeom>
        </p:spPr>
      </p:pic>
      <p:grpSp>
        <p:nvGrpSpPr>
          <p:cNvPr id="8" name="Group 25"/>
          <p:cNvGrpSpPr/>
          <p:nvPr/>
        </p:nvGrpSpPr>
        <p:grpSpPr>
          <a:xfrm>
            <a:off x="2759710" y="1198245"/>
            <a:ext cx="759460" cy="859155"/>
            <a:chOff x="2245" y="164"/>
            <a:chExt cx="726" cy="953"/>
          </a:xfrm>
        </p:grpSpPr>
        <p:sp>
          <p:nvSpPr>
            <p:cNvPr id="9" name="AutoShape 21"/>
            <p:cNvSpPr/>
            <p:nvPr/>
          </p:nvSpPr>
          <p:spPr>
            <a:xfrm>
              <a:off x="2245" y="164"/>
              <a:ext cx="91" cy="953"/>
            </a:xfrm>
            <a:prstGeom prst="rightBrace">
              <a:avLst>
                <a:gd name="adj1" fmla="val 87174"/>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endParaRPr lang="zh-CN" altLang="zh-CN" sz="3200" b="1" dirty="0">
                <a:solidFill>
                  <a:schemeClr val="tx1"/>
                </a:solidFill>
                <a:latin typeface="Times New Roman" panose="02020603050405020304" pitchFamily="18" charset="0"/>
              </a:endParaRPr>
            </a:p>
          </p:txBody>
        </p:sp>
        <p:sp>
          <p:nvSpPr>
            <p:cNvPr id="10" name="Rectangle 22"/>
            <p:cNvSpPr/>
            <p:nvPr/>
          </p:nvSpPr>
          <p:spPr>
            <a:xfrm>
              <a:off x="2381" y="436"/>
              <a:ext cx="590" cy="409"/>
            </a:xfrm>
            <a:prstGeom prst="rect">
              <a:avLst/>
            </a:prstGeom>
            <a:noFill/>
            <a:ln w="9525">
              <a:noFill/>
            </a:ln>
          </p:spPr>
          <p:txBody>
            <a:bodyPr wrap="none" anchor="ctr" anchorCtr="0"/>
            <a:p>
              <a:pPr eaLnBrk="1" hangingPunct="1"/>
              <a:r>
                <a:rPr lang="zh-CN" altLang="en-US" sz="2400" b="1" dirty="0">
                  <a:solidFill>
                    <a:schemeClr val="tx1"/>
                  </a:solidFill>
                  <a:latin typeface="Times New Roman" panose="02020603050405020304" pitchFamily="18" charset="0"/>
                </a:rPr>
                <a:t>外层</a:t>
              </a:r>
              <a:endParaRPr lang="zh-CN" altLang="en-US" sz="2400" b="1" dirty="0">
                <a:solidFill>
                  <a:schemeClr val="tx1"/>
                </a:solidFill>
                <a:latin typeface="Times New Roman" panose="02020603050405020304" pitchFamily="18" charset="0"/>
              </a:endParaRPr>
            </a:p>
          </p:txBody>
        </p:sp>
      </p:grpSp>
      <p:grpSp>
        <p:nvGrpSpPr>
          <p:cNvPr id="11" name="Group 26"/>
          <p:cNvGrpSpPr/>
          <p:nvPr/>
        </p:nvGrpSpPr>
        <p:grpSpPr>
          <a:xfrm>
            <a:off x="2759743" y="2114570"/>
            <a:ext cx="1002632" cy="828040"/>
            <a:chOff x="2255" y="1230"/>
            <a:chExt cx="716" cy="908"/>
          </a:xfrm>
        </p:grpSpPr>
        <p:sp>
          <p:nvSpPr>
            <p:cNvPr id="12" name="AutoShape 23"/>
            <p:cNvSpPr/>
            <p:nvPr/>
          </p:nvSpPr>
          <p:spPr>
            <a:xfrm>
              <a:off x="2255" y="1230"/>
              <a:ext cx="91" cy="908"/>
            </a:xfrm>
            <a:prstGeom prst="rightBrace">
              <a:avLst>
                <a:gd name="adj1" fmla="val 83057"/>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endParaRPr lang="zh-CN" altLang="zh-CN" sz="3200" b="1" dirty="0">
                <a:solidFill>
                  <a:schemeClr val="tx1"/>
                </a:solidFill>
                <a:latin typeface="Times New Roman" panose="02020603050405020304" pitchFamily="18" charset="0"/>
              </a:endParaRPr>
            </a:p>
          </p:txBody>
        </p:sp>
        <p:sp>
          <p:nvSpPr>
            <p:cNvPr id="13" name="Rectangle 24"/>
            <p:cNvSpPr/>
            <p:nvPr/>
          </p:nvSpPr>
          <p:spPr>
            <a:xfrm>
              <a:off x="2381" y="1479"/>
              <a:ext cx="590" cy="409"/>
            </a:xfrm>
            <a:prstGeom prst="rect">
              <a:avLst/>
            </a:prstGeom>
            <a:noFill/>
            <a:ln w="9525">
              <a:noFill/>
            </a:ln>
          </p:spPr>
          <p:txBody>
            <a:bodyPr wrap="none" anchor="ctr" anchorCtr="0"/>
            <a:p>
              <a:pPr eaLnBrk="1" hangingPunct="1"/>
              <a:r>
                <a:rPr lang="zh-CN" altLang="en-US" sz="2400" b="1" dirty="0">
                  <a:solidFill>
                    <a:schemeClr val="tx1"/>
                  </a:solidFill>
                  <a:latin typeface="Times New Roman" panose="02020603050405020304" pitchFamily="18" charset="0"/>
                </a:rPr>
                <a:t>中层</a:t>
              </a:r>
              <a:endParaRPr lang="zh-CN" altLang="en-US" sz="2400" b="1" dirty="0">
                <a:solidFill>
                  <a:schemeClr val="tx1"/>
                </a:solidFill>
                <a:latin typeface="Times New Roman" panose="02020603050405020304" pitchFamily="18" charset="0"/>
              </a:endParaRPr>
            </a:p>
          </p:txBody>
        </p:sp>
      </p:grpSp>
      <p:grpSp>
        <p:nvGrpSpPr>
          <p:cNvPr id="14" name="Group 29"/>
          <p:cNvGrpSpPr/>
          <p:nvPr/>
        </p:nvGrpSpPr>
        <p:grpSpPr>
          <a:xfrm>
            <a:off x="2759710" y="3028950"/>
            <a:ext cx="1000125" cy="1624330"/>
            <a:chOff x="2218" y="2251"/>
            <a:chExt cx="753" cy="1633"/>
          </a:xfrm>
        </p:grpSpPr>
        <p:sp>
          <p:nvSpPr>
            <p:cNvPr id="15" name="AutoShape 27"/>
            <p:cNvSpPr/>
            <p:nvPr/>
          </p:nvSpPr>
          <p:spPr>
            <a:xfrm>
              <a:off x="2218" y="2251"/>
              <a:ext cx="136" cy="1633"/>
            </a:xfrm>
            <a:prstGeom prst="rightBrace">
              <a:avLst>
                <a:gd name="adj1" fmla="val 99950"/>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endParaRPr lang="zh-CN" altLang="zh-CN" sz="3200" b="1" dirty="0">
                <a:solidFill>
                  <a:schemeClr val="tx1"/>
                </a:solidFill>
                <a:latin typeface="Times New Roman" panose="02020603050405020304" pitchFamily="18" charset="0"/>
              </a:endParaRPr>
            </a:p>
          </p:txBody>
        </p:sp>
        <p:sp>
          <p:nvSpPr>
            <p:cNvPr id="16" name="Rectangle 28"/>
            <p:cNvSpPr/>
            <p:nvPr/>
          </p:nvSpPr>
          <p:spPr>
            <a:xfrm>
              <a:off x="2381" y="2886"/>
              <a:ext cx="590" cy="409"/>
            </a:xfrm>
            <a:prstGeom prst="rect">
              <a:avLst/>
            </a:prstGeom>
            <a:noFill/>
            <a:ln w="9525">
              <a:noFill/>
            </a:ln>
          </p:spPr>
          <p:txBody>
            <a:bodyPr wrap="none" anchor="ctr" anchorCtr="0"/>
            <a:p>
              <a:pPr eaLnBrk="1" hangingPunct="1"/>
              <a:r>
                <a:rPr lang="zh-CN" altLang="en-US" sz="2400" b="1" dirty="0">
                  <a:solidFill>
                    <a:schemeClr val="tx1"/>
                  </a:solidFill>
                  <a:latin typeface="Times New Roman" panose="02020603050405020304" pitchFamily="18" charset="0"/>
                </a:rPr>
                <a:t>内层</a:t>
              </a:r>
              <a:endParaRPr lang="zh-CN" altLang="en-US" sz="2400" b="1" dirty="0">
                <a:solidFill>
                  <a:schemeClr val="tx1"/>
                </a:solidFill>
                <a:latin typeface="Times New Roman" panose="02020603050405020304" pitchFamily="18" charset="0"/>
              </a:endParaRPr>
            </a:p>
          </p:txBody>
        </p:sp>
      </p:grpSp>
      <p:sp>
        <p:nvSpPr>
          <p:cNvPr id="74760" name="Text Box 30"/>
          <p:cNvSpPr txBox="1"/>
          <p:nvPr/>
        </p:nvSpPr>
        <p:spPr>
          <a:xfrm>
            <a:off x="4647883" y="1123633"/>
            <a:ext cx="3527425" cy="2613025"/>
          </a:xfrm>
          <a:prstGeom prst="rect">
            <a:avLst/>
          </a:prstGeom>
          <a:noFill/>
          <a:ln w="9525">
            <a:noFill/>
          </a:ln>
        </p:spPr>
        <p:txBody>
          <a:bodyPr>
            <a:spAutoFit/>
          </a:bodyPr>
          <a:p>
            <a:pPr eaLnBrk="1" hangingPunct="1">
              <a:lnSpc>
                <a:spcPct val="110000"/>
              </a:lnSpc>
              <a:spcBef>
                <a:spcPct val="20000"/>
              </a:spcBef>
              <a:buSzPct val="85000"/>
            </a:pPr>
            <a:r>
              <a:rPr lang="zh-CN" altLang="en-US" b="1" dirty="0">
                <a:solidFill>
                  <a:schemeClr val="tx1"/>
                </a:solidFill>
                <a:latin typeface="Times New Roman" panose="02020603050405020304" pitchFamily="18" charset="0"/>
              </a:rPr>
              <a:t>左图是荷兰科学家</a:t>
            </a:r>
            <a:r>
              <a:rPr lang="en-US" altLang="zh-CN" b="1" dirty="0">
                <a:solidFill>
                  <a:schemeClr val="tx1"/>
                </a:solidFill>
                <a:latin typeface="Times New Roman" panose="02020603050405020304" pitchFamily="18" charset="0"/>
              </a:rPr>
              <a:t>Dijkstra</a:t>
            </a:r>
            <a:r>
              <a:rPr lang="zh-CN" altLang="en-US" b="1" dirty="0">
                <a:solidFill>
                  <a:schemeClr val="tx1"/>
                </a:solidFill>
                <a:latin typeface="Times New Roman" panose="02020603050405020304" pitchFamily="18" charset="0"/>
              </a:rPr>
              <a:t>于</a:t>
            </a:r>
            <a:r>
              <a:rPr lang="en-US" altLang="zh-CN" b="1" dirty="0">
                <a:solidFill>
                  <a:schemeClr val="tx1"/>
                </a:solidFill>
                <a:latin typeface="Times New Roman" panose="02020603050405020304" pitchFamily="18" charset="0"/>
              </a:rPr>
              <a:t>1968</a:t>
            </a:r>
            <a:r>
              <a:rPr lang="zh-CN" altLang="en-US" b="1" dirty="0">
                <a:solidFill>
                  <a:schemeClr val="tx1"/>
                </a:solidFill>
                <a:latin typeface="Times New Roman" panose="02020603050405020304" pitchFamily="18" charset="0"/>
              </a:rPr>
              <a:t>年建造的第一个层次结构：</a:t>
            </a:r>
            <a:r>
              <a:rPr lang="en-US" altLang="zh-CN" b="1" dirty="0">
                <a:solidFill>
                  <a:schemeClr val="tx1"/>
                </a:solidFill>
                <a:latin typeface="Times New Roman" panose="02020603050405020304" pitchFamily="18" charset="0"/>
              </a:rPr>
              <a:t>SUE  OS</a:t>
            </a:r>
            <a:endParaRPr lang="en-US" altLang="zh-CN" b="1" dirty="0">
              <a:solidFill>
                <a:schemeClr val="tx1"/>
              </a:solidFill>
              <a:latin typeface="Times New Roman" panose="02020603050405020304" pitchFamily="18" charset="0"/>
            </a:endParaRPr>
          </a:p>
          <a:p>
            <a:pPr eaLnBrk="1" hangingPunct="1">
              <a:spcBef>
                <a:spcPct val="50000"/>
              </a:spcBef>
            </a:pPr>
            <a:endParaRPr lang="en-US" altLang="zh-CN" b="1" dirty="0">
              <a:solidFill>
                <a:schemeClr val="tx1"/>
              </a:solidFill>
              <a:latin typeface="Times New Roman" panose="02020603050405020304" pitchFamily="18" charset="0"/>
            </a:endParaRPr>
          </a:p>
        </p:txBody>
      </p:sp>
    </p:spTree>
  </p:cSld>
  <p:clrMapOvr>
    <a:masterClrMapping/>
  </p:clrMapOvr>
  <p:transition spd="slow">
    <p:pull dir="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分层结构的特点</a:t>
            </a:r>
            <a:endParaRPr lang="zh-CN" altLang="en-US"/>
          </a:p>
        </p:txBody>
      </p:sp>
      <p:sp>
        <p:nvSpPr>
          <p:cNvPr id="3" name="内容占位符 2"/>
          <p:cNvSpPr>
            <a:spLocks noGrp="1"/>
          </p:cNvSpPr>
          <p:nvPr>
            <p:ph idx="1"/>
          </p:nvPr>
        </p:nvSpPr>
        <p:spPr/>
        <p:txBody>
          <a:bodyPr/>
          <a:p>
            <a:r>
              <a:rPr lang="zh-CN" altLang="en-US"/>
              <a:t>优点：</a:t>
            </a:r>
            <a:endParaRPr lang="zh-CN" altLang="en-US"/>
          </a:p>
          <a:p>
            <a:pPr lvl="1"/>
            <a:r>
              <a:rPr lang="zh-CN" altLang="en-US"/>
              <a:t>功能明确，</a:t>
            </a:r>
            <a:r>
              <a:rPr lang="zh-CN" altLang="en-US">
                <a:solidFill>
                  <a:srgbClr val="FF0000"/>
                </a:solidFill>
              </a:rPr>
              <a:t>调用关系清晰（高层对低层单向依赖）</a:t>
            </a:r>
            <a:r>
              <a:rPr lang="zh-CN" altLang="en-US"/>
              <a:t>，有利于保证设计和实现的正确性</a:t>
            </a:r>
            <a:endParaRPr lang="zh-CN" altLang="en-US"/>
          </a:p>
          <a:p>
            <a:pPr lvl="1"/>
            <a:r>
              <a:rPr lang="zh-CN" altLang="en-US"/>
              <a:t>低层和高层可分别实现（</a:t>
            </a:r>
            <a:r>
              <a:rPr lang="zh-CN" altLang="en-US">
                <a:solidFill>
                  <a:srgbClr val="FF0000"/>
                </a:solidFill>
              </a:rPr>
              <a:t>便于扩充</a:t>
            </a:r>
            <a:r>
              <a:rPr lang="zh-CN" altLang="en-US"/>
              <a:t>）；高层错误不会影响到低层；避免递归调用</a:t>
            </a:r>
            <a:endParaRPr lang="zh-CN" altLang="en-US"/>
          </a:p>
          <a:p>
            <a:endParaRPr lang="zh-CN" altLang="en-US"/>
          </a:p>
          <a:p>
            <a:r>
              <a:rPr lang="zh-CN" altLang="en-US"/>
              <a:t>缺点：各系统对具体划分</a:t>
            </a:r>
            <a:r>
              <a:rPr lang="zh-CN" altLang="en-US">
                <a:solidFill>
                  <a:srgbClr val="FF0000"/>
                </a:solidFill>
              </a:rPr>
              <a:t>多少层次</a:t>
            </a:r>
            <a:r>
              <a:rPr lang="zh-CN" altLang="en-US"/>
              <a:t>有</a:t>
            </a:r>
            <a:r>
              <a:rPr lang="zh-CN" altLang="en-US">
                <a:solidFill>
                  <a:srgbClr val="FF0000"/>
                </a:solidFill>
              </a:rPr>
              <a:t>不同的看法</a:t>
            </a:r>
            <a:r>
              <a:rPr lang="zh-CN" altLang="en-US"/>
              <a:t>。</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程序是如何运行的？</a:t>
            </a:r>
            <a:endParaRPr lang="zh-CN" altLang="en-US"/>
          </a:p>
        </p:txBody>
      </p:sp>
      <p:pic>
        <p:nvPicPr>
          <p:cNvPr id="4" name="内容占位符 3"/>
          <p:cNvPicPr>
            <a:picLocks noChangeAspect="1"/>
          </p:cNvPicPr>
          <p:nvPr>
            <p:ph idx="1"/>
          </p:nvPr>
        </p:nvPicPr>
        <p:blipFill>
          <a:blip r:embed="rId1"/>
          <a:stretch>
            <a:fillRect/>
          </a:stretch>
        </p:blipFill>
        <p:spPr>
          <a:xfrm>
            <a:off x="1295400" y="1048385"/>
            <a:ext cx="1083310" cy="901065"/>
          </a:xfrm>
          <a:prstGeom prst="rect">
            <a:avLst/>
          </a:prstGeom>
        </p:spPr>
      </p:pic>
      <p:pic>
        <p:nvPicPr>
          <p:cNvPr id="5" name="图片 4"/>
          <p:cNvPicPr>
            <a:picLocks noChangeAspect="1"/>
          </p:cNvPicPr>
          <p:nvPr/>
        </p:nvPicPr>
        <p:blipFill>
          <a:blip r:embed="rId2"/>
          <a:stretch>
            <a:fillRect/>
          </a:stretch>
        </p:blipFill>
        <p:spPr>
          <a:xfrm>
            <a:off x="3810000" y="1141730"/>
            <a:ext cx="2028825" cy="714375"/>
          </a:xfrm>
          <a:prstGeom prst="rect">
            <a:avLst/>
          </a:prstGeom>
        </p:spPr>
      </p:pic>
      <p:cxnSp>
        <p:nvCxnSpPr>
          <p:cNvPr id="6" name="直接箭头连接符 5"/>
          <p:cNvCxnSpPr/>
          <p:nvPr/>
        </p:nvCxnSpPr>
        <p:spPr>
          <a:xfrm>
            <a:off x="2529840" y="1483995"/>
            <a:ext cx="101409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8" name="文本框 7"/>
          <p:cNvSpPr txBox="1"/>
          <p:nvPr/>
        </p:nvSpPr>
        <p:spPr>
          <a:xfrm>
            <a:off x="2590800" y="1141730"/>
            <a:ext cx="784225" cy="306705"/>
          </a:xfrm>
          <a:prstGeom prst="rect">
            <a:avLst/>
          </a:prstGeom>
          <a:noFill/>
        </p:spPr>
        <p:txBody>
          <a:bodyPr wrap="square" rtlCol="0">
            <a:spAutoFit/>
          </a:bodyPr>
          <a:p>
            <a:r>
              <a:rPr lang="en-US" altLang="zh-CN" sz="1400">
                <a:solidFill>
                  <a:schemeClr val="tx1"/>
                </a:solidFill>
              </a:rPr>
              <a:t>“</a:t>
            </a:r>
            <a:r>
              <a:rPr lang="zh-CN" altLang="en-US" sz="1400">
                <a:solidFill>
                  <a:schemeClr val="tx1"/>
                </a:solidFill>
              </a:rPr>
              <a:t>翻译</a:t>
            </a:r>
            <a:r>
              <a:rPr lang="en-US" altLang="zh-CN" sz="1400">
                <a:solidFill>
                  <a:schemeClr val="tx1"/>
                </a:solidFill>
              </a:rPr>
              <a:t>”</a:t>
            </a:r>
            <a:endParaRPr lang="en-US" altLang="zh-CN" sz="1400">
              <a:solidFill>
                <a:schemeClr val="tx1"/>
              </a:solidFill>
            </a:endParaRPr>
          </a:p>
        </p:txBody>
      </p:sp>
      <p:sp>
        <p:nvSpPr>
          <p:cNvPr id="9" name="圆角矩形标注 8"/>
          <p:cNvSpPr/>
          <p:nvPr/>
        </p:nvSpPr>
        <p:spPr>
          <a:xfrm>
            <a:off x="6172200" y="903605"/>
            <a:ext cx="1751965" cy="847090"/>
          </a:xfrm>
          <a:prstGeom prst="wedgeRoundRectCallout">
            <a:avLst>
              <a:gd name="adj1" fmla="val -68738"/>
              <a:gd name="adj2" fmla="val 2158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一条高级语言的代 码翻译过来可能会 对应多条机器指令</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10" name="图片 9"/>
          <p:cNvPicPr>
            <a:picLocks noChangeAspect="1"/>
          </p:cNvPicPr>
          <p:nvPr/>
        </p:nvPicPr>
        <p:blipFill>
          <a:blip r:embed="rId3"/>
          <a:stretch>
            <a:fillRect/>
          </a:stretch>
        </p:blipFill>
        <p:spPr>
          <a:xfrm>
            <a:off x="1295400" y="2190750"/>
            <a:ext cx="1092200" cy="1011555"/>
          </a:xfrm>
          <a:prstGeom prst="rect">
            <a:avLst/>
          </a:prstGeom>
        </p:spPr>
      </p:pic>
      <p:pic>
        <p:nvPicPr>
          <p:cNvPr id="11" name="图片 10"/>
          <p:cNvPicPr>
            <a:picLocks noChangeAspect="1"/>
          </p:cNvPicPr>
          <p:nvPr/>
        </p:nvPicPr>
        <p:blipFill>
          <a:blip r:embed="rId4"/>
          <a:stretch>
            <a:fillRect/>
          </a:stretch>
        </p:blipFill>
        <p:spPr>
          <a:xfrm>
            <a:off x="3810000" y="2324735"/>
            <a:ext cx="2058035" cy="744220"/>
          </a:xfrm>
          <a:prstGeom prst="rect">
            <a:avLst/>
          </a:prstGeom>
        </p:spPr>
      </p:pic>
      <p:cxnSp>
        <p:nvCxnSpPr>
          <p:cNvPr id="12" name="直接箭头连接符 11"/>
          <p:cNvCxnSpPr/>
          <p:nvPr/>
        </p:nvCxnSpPr>
        <p:spPr>
          <a:xfrm>
            <a:off x="2590800" y="2647950"/>
            <a:ext cx="101409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pic>
        <p:nvPicPr>
          <p:cNvPr id="13" name="图片 12"/>
          <p:cNvPicPr>
            <a:picLocks noChangeAspect="1"/>
          </p:cNvPicPr>
          <p:nvPr/>
        </p:nvPicPr>
        <p:blipFill>
          <a:blip r:embed="rId5"/>
          <a:stretch>
            <a:fillRect/>
          </a:stretch>
        </p:blipFill>
        <p:spPr>
          <a:xfrm>
            <a:off x="6705600" y="2205355"/>
            <a:ext cx="983615" cy="983615"/>
          </a:xfrm>
          <a:prstGeom prst="rect">
            <a:avLst/>
          </a:prstGeom>
        </p:spPr>
      </p:pic>
      <p:sp>
        <p:nvSpPr>
          <p:cNvPr id="14" name="圆角矩形标注 13"/>
          <p:cNvSpPr/>
          <p:nvPr/>
        </p:nvSpPr>
        <p:spPr>
          <a:xfrm>
            <a:off x="6477000" y="3409950"/>
            <a:ext cx="1751965" cy="981710"/>
          </a:xfrm>
          <a:prstGeom prst="wedgeRoundRectCallout">
            <a:avLst>
              <a:gd name="adj1" fmla="val -6650"/>
              <a:gd name="adj2" fmla="val -69865"/>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程序运行的过程其实就是CPU执行一条一条的机器指令的过程</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15" name="文本框 14"/>
          <p:cNvSpPr txBox="1"/>
          <p:nvPr/>
        </p:nvSpPr>
        <p:spPr>
          <a:xfrm>
            <a:off x="512445" y="3457575"/>
            <a:ext cx="5946140" cy="368300"/>
          </a:xfrm>
          <a:prstGeom prst="rect">
            <a:avLst/>
          </a:prstGeom>
          <a:noFill/>
        </p:spPr>
        <p:txBody>
          <a:bodyPr wrap="square" rtlCol="0" anchor="t">
            <a:spAutoFit/>
          </a:bodyPr>
          <a:p>
            <a:r>
              <a:rPr lang="zh-CN" altLang="en-US" sz="1800">
                <a:solidFill>
                  <a:schemeClr val="tx1"/>
                </a:solidFill>
              </a:rPr>
              <a:t>“指令”就是处理器（CPU）能识别、执行的最基本命令</a:t>
            </a:r>
            <a:endParaRPr lang="zh-CN" altLang="en-US" sz="1800">
              <a:solidFill>
                <a:schemeClr val="tx1"/>
              </a:solidFill>
            </a:endParaRPr>
          </a:p>
        </p:txBody>
      </p:sp>
      <p:sp>
        <p:nvSpPr>
          <p:cNvPr id="16" name="文本框 15"/>
          <p:cNvSpPr txBox="1"/>
          <p:nvPr/>
        </p:nvSpPr>
        <p:spPr>
          <a:xfrm>
            <a:off x="609600" y="4019550"/>
            <a:ext cx="5940425" cy="1198880"/>
          </a:xfrm>
          <a:prstGeom prst="rect">
            <a:avLst/>
          </a:prstGeom>
          <a:noFill/>
        </p:spPr>
        <p:txBody>
          <a:bodyPr wrap="square" rtlCol="0" anchor="t">
            <a:spAutoFit/>
          </a:bodyPr>
          <a:p>
            <a:r>
              <a:rPr lang="zh-CN" altLang="en-US" sz="1800">
                <a:solidFill>
                  <a:schemeClr val="tx1"/>
                </a:solidFill>
              </a:rPr>
              <a:t>注：很多人习惯把 Linux、Windows、MacOS 的“小黑框”中使用的命令也称为“指令”，其实这是“交互式命令接口”，注意与本节的“指令”区别开。本节中的“指令”指二进制机器指令</a:t>
            </a:r>
            <a:endParaRPr lang="zh-CN" altLang="en-US" sz="1800">
              <a:solidFill>
                <a:schemeClr val="tx1"/>
              </a:solidFill>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程序是如何运行的？</a:t>
            </a:r>
            <a:endParaRPr lang="zh-CN" altLang="en-US"/>
          </a:p>
        </p:txBody>
      </p:sp>
      <p:pic>
        <p:nvPicPr>
          <p:cNvPr id="4" name="内容占位符 3"/>
          <p:cNvPicPr>
            <a:picLocks noChangeAspect="1"/>
          </p:cNvPicPr>
          <p:nvPr>
            <p:ph idx="1"/>
          </p:nvPr>
        </p:nvPicPr>
        <p:blipFill>
          <a:blip r:embed="rId1"/>
          <a:stretch>
            <a:fillRect/>
          </a:stretch>
        </p:blipFill>
        <p:spPr>
          <a:xfrm>
            <a:off x="1295400" y="1048385"/>
            <a:ext cx="1083310" cy="901065"/>
          </a:xfrm>
          <a:prstGeom prst="rect">
            <a:avLst/>
          </a:prstGeom>
        </p:spPr>
      </p:pic>
      <p:pic>
        <p:nvPicPr>
          <p:cNvPr id="5" name="图片 4"/>
          <p:cNvPicPr>
            <a:picLocks noChangeAspect="1"/>
          </p:cNvPicPr>
          <p:nvPr/>
        </p:nvPicPr>
        <p:blipFill>
          <a:blip r:embed="rId2"/>
          <a:stretch>
            <a:fillRect/>
          </a:stretch>
        </p:blipFill>
        <p:spPr>
          <a:xfrm>
            <a:off x="3810000" y="1141730"/>
            <a:ext cx="2028825" cy="714375"/>
          </a:xfrm>
          <a:prstGeom prst="rect">
            <a:avLst/>
          </a:prstGeom>
        </p:spPr>
      </p:pic>
      <p:cxnSp>
        <p:nvCxnSpPr>
          <p:cNvPr id="6" name="直接箭头连接符 5"/>
          <p:cNvCxnSpPr/>
          <p:nvPr/>
        </p:nvCxnSpPr>
        <p:spPr>
          <a:xfrm>
            <a:off x="2529840" y="1483995"/>
            <a:ext cx="101409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sp>
        <p:nvSpPr>
          <p:cNvPr id="7" name="文本框 6"/>
          <p:cNvSpPr txBox="1"/>
          <p:nvPr/>
        </p:nvSpPr>
        <p:spPr>
          <a:xfrm>
            <a:off x="2644775" y="1096645"/>
            <a:ext cx="784225" cy="306705"/>
          </a:xfrm>
          <a:prstGeom prst="rect">
            <a:avLst/>
          </a:prstGeom>
          <a:noFill/>
        </p:spPr>
        <p:txBody>
          <a:bodyPr wrap="square" rtlCol="0">
            <a:spAutoFit/>
          </a:bodyPr>
          <a:p>
            <a:r>
              <a:rPr lang="zh-CN" altLang="en-US" sz="1400">
                <a:solidFill>
                  <a:schemeClr val="tx1"/>
                </a:solidFill>
              </a:rPr>
              <a:t>编译器</a:t>
            </a:r>
            <a:endParaRPr lang="zh-CN" altLang="en-US" sz="1400">
              <a:solidFill>
                <a:schemeClr val="tx1"/>
              </a:solidFill>
            </a:endParaRPr>
          </a:p>
        </p:txBody>
      </p:sp>
      <p:sp>
        <p:nvSpPr>
          <p:cNvPr id="8" name="文本框 7"/>
          <p:cNvSpPr txBox="1"/>
          <p:nvPr/>
        </p:nvSpPr>
        <p:spPr>
          <a:xfrm>
            <a:off x="2644775" y="1564640"/>
            <a:ext cx="784225" cy="306705"/>
          </a:xfrm>
          <a:prstGeom prst="rect">
            <a:avLst/>
          </a:prstGeom>
          <a:noFill/>
        </p:spPr>
        <p:txBody>
          <a:bodyPr wrap="square" rtlCol="0">
            <a:spAutoFit/>
          </a:bodyPr>
          <a:p>
            <a:r>
              <a:rPr lang="en-US" altLang="zh-CN" sz="1400">
                <a:solidFill>
                  <a:schemeClr val="tx1"/>
                </a:solidFill>
              </a:rPr>
              <a:t>“</a:t>
            </a:r>
            <a:r>
              <a:rPr lang="zh-CN" altLang="en-US" sz="1400">
                <a:solidFill>
                  <a:schemeClr val="tx1"/>
                </a:solidFill>
              </a:rPr>
              <a:t>翻译</a:t>
            </a:r>
            <a:r>
              <a:rPr lang="en-US" altLang="zh-CN" sz="1400">
                <a:solidFill>
                  <a:schemeClr val="tx1"/>
                </a:solidFill>
              </a:rPr>
              <a:t>”</a:t>
            </a:r>
            <a:endParaRPr lang="en-US" altLang="zh-CN" sz="1400">
              <a:solidFill>
                <a:schemeClr val="tx1"/>
              </a:solidFill>
            </a:endParaRPr>
          </a:p>
        </p:txBody>
      </p:sp>
      <p:sp>
        <p:nvSpPr>
          <p:cNvPr id="9" name="圆角矩形标注 8"/>
          <p:cNvSpPr/>
          <p:nvPr/>
        </p:nvSpPr>
        <p:spPr>
          <a:xfrm>
            <a:off x="6172200" y="903605"/>
            <a:ext cx="1751965" cy="847090"/>
          </a:xfrm>
          <a:prstGeom prst="wedgeRoundRectCallout">
            <a:avLst>
              <a:gd name="adj1" fmla="val -68738"/>
              <a:gd name="adj2" fmla="val 2158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一条高级语言的代 码翻译过来可能会 对应多条机器指令</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pic>
        <p:nvPicPr>
          <p:cNvPr id="10" name="图片 9"/>
          <p:cNvPicPr>
            <a:picLocks noChangeAspect="1"/>
          </p:cNvPicPr>
          <p:nvPr/>
        </p:nvPicPr>
        <p:blipFill>
          <a:blip r:embed="rId3"/>
          <a:stretch>
            <a:fillRect/>
          </a:stretch>
        </p:blipFill>
        <p:spPr>
          <a:xfrm>
            <a:off x="1295400" y="2190750"/>
            <a:ext cx="1092200" cy="1011555"/>
          </a:xfrm>
          <a:prstGeom prst="rect">
            <a:avLst/>
          </a:prstGeom>
        </p:spPr>
      </p:pic>
      <p:pic>
        <p:nvPicPr>
          <p:cNvPr id="11" name="图片 10"/>
          <p:cNvPicPr>
            <a:picLocks noChangeAspect="1"/>
          </p:cNvPicPr>
          <p:nvPr/>
        </p:nvPicPr>
        <p:blipFill>
          <a:blip r:embed="rId4"/>
          <a:stretch>
            <a:fillRect/>
          </a:stretch>
        </p:blipFill>
        <p:spPr>
          <a:xfrm>
            <a:off x="3810000" y="2324735"/>
            <a:ext cx="2058035" cy="744220"/>
          </a:xfrm>
          <a:prstGeom prst="rect">
            <a:avLst/>
          </a:prstGeom>
        </p:spPr>
      </p:pic>
      <p:cxnSp>
        <p:nvCxnSpPr>
          <p:cNvPr id="12" name="直接箭头连接符 11"/>
          <p:cNvCxnSpPr/>
          <p:nvPr/>
        </p:nvCxnSpPr>
        <p:spPr>
          <a:xfrm>
            <a:off x="2590800" y="2647950"/>
            <a:ext cx="101409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pic>
        <p:nvPicPr>
          <p:cNvPr id="13" name="图片 12"/>
          <p:cNvPicPr>
            <a:picLocks noChangeAspect="1"/>
          </p:cNvPicPr>
          <p:nvPr/>
        </p:nvPicPr>
        <p:blipFill>
          <a:blip r:embed="rId5"/>
          <a:stretch>
            <a:fillRect/>
          </a:stretch>
        </p:blipFill>
        <p:spPr>
          <a:xfrm>
            <a:off x="6705600" y="2205355"/>
            <a:ext cx="983615" cy="983615"/>
          </a:xfrm>
          <a:prstGeom prst="rect">
            <a:avLst/>
          </a:prstGeom>
        </p:spPr>
      </p:pic>
      <p:sp>
        <p:nvSpPr>
          <p:cNvPr id="14" name="圆角矩形标注 13"/>
          <p:cNvSpPr/>
          <p:nvPr/>
        </p:nvSpPr>
        <p:spPr>
          <a:xfrm>
            <a:off x="6477000" y="3409950"/>
            <a:ext cx="1751965" cy="981710"/>
          </a:xfrm>
          <a:prstGeom prst="wedgeRoundRectCallout">
            <a:avLst>
              <a:gd name="adj1" fmla="val -6650"/>
              <a:gd name="adj2" fmla="val -69865"/>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程序运行的过程其实就是CPU执行一条一条的机器指令的过程</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3" name="文本框 2"/>
          <p:cNvSpPr txBox="1"/>
          <p:nvPr/>
        </p:nvSpPr>
        <p:spPr>
          <a:xfrm>
            <a:off x="685800" y="3394075"/>
            <a:ext cx="5351780" cy="337185"/>
          </a:xfrm>
          <a:prstGeom prst="rect">
            <a:avLst/>
          </a:prstGeom>
          <a:noFill/>
        </p:spPr>
        <p:txBody>
          <a:bodyPr wrap="square" rtlCol="0" anchor="t">
            <a:spAutoFit/>
          </a:bodyPr>
          <a:p>
            <a:r>
              <a:rPr lang="zh-CN" altLang="en-US" sz="1600">
                <a:solidFill>
                  <a:schemeClr val="tx1"/>
                </a:solidFill>
              </a:rPr>
              <a:t>我们普通程序员写的程序就是</a:t>
            </a:r>
            <a:r>
              <a:rPr lang="zh-CN" altLang="en-US" sz="1600">
                <a:solidFill>
                  <a:srgbClr val="FF0000"/>
                </a:solidFill>
              </a:rPr>
              <a:t>“应用程序”</a:t>
            </a:r>
            <a:endParaRPr lang="zh-CN" altLang="en-US" sz="1600">
              <a:solidFill>
                <a:srgbClr val="FF0000"/>
              </a:solidFill>
            </a:endParaRPr>
          </a:p>
        </p:txBody>
      </p:sp>
      <p:sp>
        <p:nvSpPr>
          <p:cNvPr id="17" name="文本框 16"/>
          <p:cNvSpPr txBox="1"/>
          <p:nvPr/>
        </p:nvSpPr>
        <p:spPr>
          <a:xfrm>
            <a:off x="683260" y="3943350"/>
            <a:ext cx="5601970" cy="1076325"/>
          </a:xfrm>
          <a:prstGeom prst="rect">
            <a:avLst/>
          </a:prstGeom>
          <a:noFill/>
        </p:spPr>
        <p:txBody>
          <a:bodyPr wrap="square" rtlCol="0" anchor="t">
            <a:spAutoFit/>
          </a:bodyPr>
          <a:p>
            <a:r>
              <a:rPr lang="zh-CN" altLang="en-US" sz="1600">
                <a:solidFill>
                  <a:schemeClr val="tx1"/>
                </a:solidFill>
              </a:rPr>
              <a:t>微软、苹果有一帮人负责实现操作系统，他们写的是</a:t>
            </a:r>
            <a:r>
              <a:rPr lang="zh-CN" altLang="en-US" sz="1600">
                <a:solidFill>
                  <a:srgbClr val="FF0000"/>
                </a:solidFill>
              </a:rPr>
              <a:t>“内核程序”</a:t>
            </a:r>
            <a:r>
              <a:rPr lang="zh-CN" altLang="en-US" sz="1600">
                <a:solidFill>
                  <a:schemeClr val="tx1"/>
                </a:solidFill>
              </a:rPr>
              <a:t> ，由很多内核程序组成了</a:t>
            </a:r>
            <a:r>
              <a:rPr lang="zh-CN" altLang="en-US" sz="1600">
                <a:solidFill>
                  <a:srgbClr val="FF0000"/>
                </a:solidFill>
              </a:rPr>
              <a:t>“操作系统内核”</a:t>
            </a:r>
            <a:r>
              <a:rPr lang="zh-CN" altLang="en-US" sz="1600">
                <a:solidFill>
                  <a:schemeClr val="tx1"/>
                </a:solidFill>
              </a:rPr>
              <a:t>，或简称</a:t>
            </a:r>
            <a:r>
              <a:rPr lang="zh-CN" altLang="en-US" sz="1600">
                <a:solidFill>
                  <a:srgbClr val="FF0000"/>
                </a:solidFill>
              </a:rPr>
              <a:t>“内核（Kernel）”</a:t>
            </a:r>
            <a:r>
              <a:rPr lang="zh-CN" altLang="en-US" sz="1600">
                <a:solidFill>
                  <a:schemeClr val="tx1"/>
                </a:solidFill>
              </a:rPr>
              <a:t> ，内核是操作系统最重要最核心的部分，也是最接近硬件的部分</a:t>
            </a:r>
            <a:endParaRPr lang="zh-CN" altLang="en-US" sz="1600">
              <a:solidFill>
                <a:schemeClr val="tx1"/>
              </a:solidFill>
            </a:endParaRPr>
          </a:p>
        </p:txBody>
      </p:sp>
      <p:sp>
        <p:nvSpPr>
          <p:cNvPr id="15" name="灯片编号占位符 14"/>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特权指令 v.s. 非特权指令</a:t>
            </a:r>
            <a:endParaRPr lang="zh-CN" altLang="en-US"/>
          </a:p>
        </p:txBody>
      </p:sp>
      <p:pic>
        <p:nvPicPr>
          <p:cNvPr id="10" name="图片 9"/>
          <p:cNvPicPr>
            <a:picLocks noChangeAspect="1"/>
          </p:cNvPicPr>
          <p:nvPr/>
        </p:nvPicPr>
        <p:blipFill>
          <a:blip r:embed="rId1"/>
          <a:stretch>
            <a:fillRect/>
          </a:stretch>
        </p:blipFill>
        <p:spPr>
          <a:xfrm>
            <a:off x="1064895" y="1047750"/>
            <a:ext cx="1092200" cy="1011555"/>
          </a:xfrm>
          <a:prstGeom prst="rect">
            <a:avLst/>
          </a:prstGeom>
        </p:spPr>
      </p:pic>
      <p:pic>
        <p:nvPicPr>
          <p:cNvPr id="11" name="图片 10"/>
          <p:cNvPicPr>
            <a:picLocks noChangeAspect="1"/>
          </p:cNvPicPr>
          <p:nvPr/>
        </p:nvPicPr>
        <p:blipFill>
          <a:blip r:embed="rId2"/>
          <a:stretch>
            <a:fillRect/>
          </a:stretch>
        </p:blipFill>
        <p:spPr>
          <a:xfrm>
            <a:off x="3581400" y="1167130"/>
            <a:ext cx="2058035" cy="744220"/>
          </a:xfrm>
          <a:prstGeom prst="rect">
            <a:avLst/>
          </a:prstGeom>
        </p:spPr>
      </p:pic>
      <p:cxnSp>
        <p:nvCxnSpPr>
          <p:cNvPr id="12" name="直接箭头连接符 11"/>
          <p:cNvCxnSpPr/>
          <p:nvPr/>
        </p:nvCxnSpPr>
        <p:spPr>
          <a:xfrm>
            <a:off x="2362200" y="1490345"/>
            <a:ext cx="101409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pic>
        <p:nvPicPr>
          <p:cNvPr id="13" name="图片 12"/>
          <p:cNvPicPr>
            <a:picLocks noChangeAspect="1"/>
          </p:cNvPicPr>
          <p:nvPr/>
        </p:nvPicPr>
        <p:blipFill>
          <a:blip r:embed="rId3"/>
          <a:stretch>
            <a:fillRect/>
          </a:stretch>
        </p:blipFill>
        <p:spPr>
          <a:xfrm>
            <a:off x="6477000" y="1047750"/>
            <a:ext cx="983615" cy="983615"/>
          </a:xfrm>
          <a:prstGeom prst="rect">
            <a:avLst/>
          </a:prstGeom>
        </p:spPr>
      </p:pic>
      <p:sp>
        <p:nvSpPr>
          <p:cNvPr id="14" name="圆角矩形标注 13"/>
          <p:cNvSpPr/>
          <p:nvPr/>
        </p:nvSpPr>
        <p:spPr>
          <a:xfrm>
            <a:off x="6248400" y="2114550"/>
            <a:ext cx="2806065" cy="614045"/>
          </a:xfrm>
          <a:prstGeom prst="wedgeRoundRectCallout">
            <a:avLst>
              <a:gd name="adj1" fmla="val -26623"/>
              <a:gd name="adj2" fmla="val -6489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程序运行的过程其实就 是CPU执行一条一条的 机器指令的过程</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 name="文本框 3"/>
          <p:cNvSpPr txBox="1"/>
          <p:nvPr/>
        </p:nvSpPr>
        <p:spPr>
          <a:xfrm>
            <a:off x="762000" y="2366010"/>
            <a:ext cx="4123690" cy="337185"/>
          </a:xfrm>
          <a:prstGeom prst="rect">
            <a:avLst/>
          </a:prstGeom>
          <a:noFill/>
        </p:spPr>
        <p:txBody>
          <a:bodyPr wrap="square" rtlCol="0" anchor="t">
            <a:spAutoFit/>
          </a:bodyPr>
          <a:p>
            <a:r>
              <a:rPr lang="zh-CN" altLang="en-US" sz="1600">
                <a:solidFill>
                  <a:schemeClr val="tx1"/>
                </a:solidFill>
              </a:rPr>
              <a:t>我们普通程序员写的程序就是</a:t>
            </a:r>
            <a:r>
              <a:rPr lang="zh-CN" altLang="en-US" sz="1600">
                <a:solidFill>
                  <a:srgbClr val="FF0000"/>
                </a:solidFill>
              </a:rPr>
              <a:t>“应用程序”</a:t>
            </a:r>
            <a:endParaRPr lang="zh-CN" altLang="en-US" sz="1600">
              <a:solidFill>
                <a:srgbClr val="FF0000"/>
              </a:solidFill>
            </a:endParaRPr>
          </a:p>
        </p:txBody>
      </p:sp>
      <p:sp>
        <p:nvSpPr>
          <p:cNvPr id="5" name="文本框 4"/>
          <p:cNvSpPr txBox="1"/>
          <p:nvPr/>
        </p:nvSpPr>
        <p:spPr>
          <a:xfrm>
            <a:off x="762000" y="3416935"/>
            <a:ext cx="7016750" cy="337185"/>
          </a:xfrm>
          <a:prstGeom prst="rect">
            <a:avLst/>
          </a:prstGeom>
          <a:noFill/>
        </p:spPr>
        <p:txBody>
          <a:bodyPr wrap="square" rtlCol="0" anchor="t">
            <a:spAutoFit/>
          </a:bodyPr>
          <a:p>
            <a:r>
              <a:rPr lang="zh-CN" altLang="en-US" sz="1600">
                <a:solidFill>
                  <a:schemeClr val="tx1"/>
                </a:solidFill>
              </a:rPr>
              <a:t>微软、苹果有一帮人负责实现操作系统，他们写的就是</a:t>
            </a:r>
            <a:r>
              <a:rPr lang="zh-CN" altLang="en-US" sz="1600">
                <a:solidFill>
                  <a:srgbClr val="FF0000"/>
                </a:solidFill>
              </a:rPr>
              <a:t>“内核程序”</a:t>
            </a:r>
            <a:endParaRPr lang="zh-CN" altLang="en-US" sz="1600">
              <a:solidFill>
                <a:srgbClr val="FF0000"/>
              </a:solidFill>
            </a:endParaRPr>
          </a:p>
        </p:txBody>
      </p:sp>
      <p:sp>
        <p:nvSpPr>
          <p:cNvPr id="6" name="圆角矩形标注 5"/>
          <p:cNvSpPr/>
          <p:nvPr/>
        </p:nvSpPr>
        <p:spPr>
          <a:xfrm>
            <a:off x="1524000" y="2802890"/>
            <a:ext cx="2806065" cy="614045"/>
          </a:xfrm>
          <a:prstGeom prst="wedgeRoundRectCallout">
            <a:avLst>
              <a:gd name="adj1" fmla="val 40472"/>
              <a:gd name="adj2" fmla="val -74819"/>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应用程序只能使用“</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非特权指令</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 </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加法指令、减法指令</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等</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7" name="圆角矩形标注 6"/>
          <p:cNvSpPr/>
          <p:nvPr/>
        </p:nvSpPr>
        <p:spPr>
          <a:xfrm>
            <a:off x="1447800" y="3867150"/>
            <a:ext cx="3891280" cy="974725"/>
          </a:xfrm>
          <a:prstGeom prst="wedgeRoundRectCallout">
            <a:avLst>
              <a:gd name="adj1" fmla="val 72748"/>
              <a:gd name="adj2" fmla="val -64657"/>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操作系统内核作为 “管理者”，有时会让CPU执行一些 “</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特权指令</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内存清零</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指令。这些指令影响重大， 只允许“管理者”——即操作系统</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内核</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来使用</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圆角矩形标注 7"/>
          <p:cNvSpPr/>
          <p:nvPr/>
        </p:nvSpPr>
        <p:spPr>
          <a:xfrm>
            <a:off x="7010400" y="2990850"/>
            <a:ext cx="2087880" cy="1189355"/>
          </a:xfrm>
          <a:prstGeom prst="wedgeRoundRectCallout">
            <a:avLst>
              <a:gd name="adj1" fmla="val -26623"/>
              <a:gd name="adj2" fmla="val -6489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在</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CPU设计和生产的时 候就划分了特权指令和 非特权指令</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，因此CPU</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执行一条指令前就能判 断出其类型</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91440"/>
            <a:ext cx="7749540" cy="822960"/>
          </a:xfrm>
        </p:spPr>
        <p:txBody>
          <a:bodyPr/>
          <a:p>
            <a:r>
              <a:rPr lang="zh-CN" altLang="en-US"/>
              <a:t>内核态（核心态、管态） v.s. 用户态（目</a:t>
            </a:r>
            <a:r>
              <a:rPr lang="zh-CN" altLang="en-US"/>
              <a:t>态）</a:t>
            </a:r>
            <a:endParaRPr lang="zh-CN" altLang="en-US"/>
          </a:p>
        </p:txBody>
      </p:sp>
      <p:pic>
        <p:nvPicPr>
          <p:cNvPr id="10" name="图片 9"/>
          <p:cNvPicPr>
            <a:picLocks noChangeAspect="1"/>
          </p:cNvPicPr>
          <p:nvPr/>
        </p:nvPicPr>
        <p:blipFill>
          <a:blip r:embed="rId1"/>
          <a:stretch>
            <a:fillRect/>
          </a:stretch>
        </p:blipFill>
        <p:spPr>
          <a:xfrm>
            <a:off x="1064895" y="1047750"/>
            <a:ext cx="1092200" cy="1011555"/>
          </a:xfrm>
          <a:prstGeom prst="rect">
            <a:avLst/>
          </a:prstGeom>
        </p:spPr>
      </p:pic>
      <p:pic>
        <p:nvPicPr>
          <p:cNvPr id="11" name="图片 10"/>
          <p:cNvPicPr>
            <a:picLocks noChangeAspect="1"/>
          </p:cNvPicPr>
          <p:nvPr/>
        </p:nvPicPr>
        <p:blipFill>
          <a:blip r:embed="rId2"/>
          <a:stretch>
            <a:fillRect/>
          </a:stretch>
        </p:blipFill>
        <p:spPr>
          <a:xfrm>
            <a:off x="3581400" y="1167130"/>
            <a:ext cx="2058035" cy="744220"/>
          </a:xfrm>
          <a:prstGeom prst="rect">
            <a:avLst/>
          </a:prstGeom>
        </p:spPr>
      </p:pic>
      <p:cxnSp>
        <p:nvCxnSpPr>
          <p:cNvPr id="12" name="直接箭头连接符 11"/>
          <p:cNvCxnSpPr/>
          <p:nvPr/>
        </p:nvCxnSpPr>
        <p:spPr>
          <a:xfrm>
            <a:off x="2362200" y="1490345"/>
            <a:ext cx="1014095" cy="0"/>
          </a:xfrm>
          <a:prstGeom prst="straightConnector1">
            <a:avLst/>
          </a:prstGeom>
          <a:solidFill>
            <a:schemeClr val="tx1"/>
          </a:solidFill>
          <a:ln w="38100" cap="sq" cmpd="sng" algn="ctr">
            <a:solidFill>
              <a:srgbClr val="92D050"/>
            </a:solidFill>
            <a:prstDash val="solid"/>
            <a:round/>
            <a:headEnd type="none" w="med" len="med"/>
            <a:tailEnd type="arrow" w="med" len="med"/>
          </a:ln>
        </p:spPr>
      </p:cxnSp>
      <p:pic>
        <p:nvPicPr>
          <p:cNvPr id="13" name="图片 12"/>
          <p:cNvPicPr>
            <a:picLocks noChangeAspect="1"/>
          </p:cNvPicPr>
          <p:nvPr/>
        </p:nvPicPr>
        <p:blipFill>
          <a:blip r:embed="rId3"/>
          <a:stretch>
            <a:fillRect/>
          </a:stretch>
        </p:blipFill>
        <p:spPr>
          <a:xfrm>
            <a:off x="6477000" y="1047750"/>
            <a:ext cx="983615" cy="983615"/>
          </a:xfrm>
          <a:prstGeom prst="rect">
            <a:avLst/>
          </a:prstGeom>
        </p:spPr>
      </p:pic>
      <p:sp>
        <p:nvSpPr>
          <p:cNvPr id="14" name="圆角矩形标注 13"/>
          <p:cNvSpPr/>
          <p:nvPr/>
        </p:nvSpPr>
        <p:spPr>
          <a:xfrm>
            <a:off x="6248400" y="2114550"/>
            <a:ext cx="2806065" cy="614045"/>
          </a:xfrm>
          <a:prstGeom prst="wedgeRoundRectCallout">
            <a:avLst>
              <a:gd name="adj1" fmla="val -26623"/>
              <a:gd name="adj2" fmla="val -6489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程序运行的过程其实就 是CPU执行一条一条的机器指令的过程</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4" name="文本框 3"/>
          <p:cNvSpPr txBox="1"/>
          <p:nvPr/>
        </p:nvSpPr>
        <p:spPr>
          <a:xfrm>
            <a:off x="838200" y="2343150"/>
            <a:ext cx="4337050" cy="583565"/>
          </a:xfrm>
          <a:prstGeom prst="rect">
            <a:avLst/>
          </a:prstGeom>
          <a:solidFill>
            <a:srgbClr val="FFC000"/>
          </a:solidFill>
        </p:spPr>
        <p:txBody>
          <a:bodyPr wrap="square" rtlCol="0" anchor="t">
            <a:spAutoFit/>
          </a:bodyPr>
          <a:p>
            <a:r>
              <a:rPr lang="zh-CN" altLang="en-US" sz="1600">
                <a:solidFill>
                  <a:schemeClr val="tx1"/>
                </a:solidFill>
              </a:rPr>
              <a:t>CPU 能判断出指令类型，但是它怎么区分此时正在运行的是内核程序 or 应用程序？</a:t>
            </a:r>
            <a:endParaRPr lang="zh-CN" altLang="en-US" sz="1600">
              <a:solidFill>
                <a:schemeClr val="tx1"/>
              </a:solidFill>
            </a:endParaRPr>
          </a:p>
        </p:txBody>
      </p:sp>
      <p:sp>
        <p:nvSpPr>
          <p:cNvPr id="5" name="文本框 4"/>
          <p:cNvSpPr txBox="1"/>
          <p:nvPr/>
        </p:nvSpPr>
        <p:spPr>
          <a:xfrm>
            <a:off x="838200" y="3105150"/>
            <a:ext cx="7777480" cy="829945"/>
          </a:xfrm>
          <a:prstGeom prst="rect">
            <a:avLst/>
          </a:prstGeom>
          <a:noFill/>
        </p:spPr>
        <p:txBody>
          <a:bodyPr wrap="square" rtlCol="0" anchor="t">
            <a:spAutoFit/>
          </a:bodyPr>
          <a:p>
            <a:r>
              <a:rPr lang="zh-CN" altLang="en-US" sz="1600">
                <a:solidFill>
                  <a:schemeClr val="tx1"/>
                </a:solidFill>
              </a:rPr>
              <a:t>CPU 有两种状态，</a:t>
            </a:r>
            <a:r>
              <a:rPr lang="zh-CN" altLang="en-US" sz="1600">
                <a:solidFill>
                  <a:srgbClr val="FF0000"/>
                </a:solidFill>
              </a:rPr>
              <a:t>“内核态”</a:t>
            </a:r>
            <a:r>
              <a:rPr lang="zh-CN" altLang="en-US" sz="1600">
                <a:solidFill>
                  <a:schemeClr val="tx1"/>
                </a:solidFill>
              </a:rPr>
              <a:t>和</a:t>
            </a:r>
            <a:r>
              <a:rPr lang="zh-CN" altLang="en-US" sz="1600">
                <a:solidFill>
                  <a:srgbClr val="FF0000"/>
                </a:solidFill>
              </a:rPr>
              <a:t>“用户态”</a:t>
            </a:r>
            <a:r>
              <a:rPr lang="zh-CN" altLang="en-US" sz="1600">
                <a:solidFill>
                  <a:schemeClr val="tx1"/>
                </a:solidFill>
              </a:rPr>
              <a:t> </a:t>
            </a:r>
            <a:endParaRPr lang="zh-CN" altLang="en-US" sz="1600">
              <a:solidFill>
                <a:schemeClr val="tx1"/>
              </a:solidFill>
            </a:endParaRPr>
          </a:p>
          <a:p>
            <a:r>
              <a:rPr lang="zh-CN" altLang="en-US" sz="1600">
                <a:solidFill>
                  <a:schemeClr val="tx1"/>
                </a:solidFill>
              </a:rPr>
              <a:t>处于</a:t>
            </a:r>
            <a:r>
              <a:rPr lang="zh-CN" altLang="en-US" sz="1600">
                <a:solidFill>
                  <a:srgbClr val="FF0000"/>
                </a:solidFill>
              </a:rPr>
              <a:t>内核态时</a:t>
            </a:r>
            <a:r>
              <a:rPr lang="zh-CN" altLang="en-US" sz="1600">
                <a:solidFill>
                  <a:schemeClr val="tx1"/>
                </a:solidFill>
              </a:rPr>
              <a:t>，说明此时正在运行的是内核程序，此时可以执行</a:t>
            </a:r>
            <a:r>
              <a:rPr lang="zh-CN" altLang="en-US" sz="1600">
                <a:solidFill>
                  <a:srgbClr val="FF0000"/>
                </a:solidFill>
              </a:rPr>
              <a:t>特权指令</a:t>
            </a:r>
            <a:r>
              <a:rPr lang="zh-CN" altLang="en-US" sz="1600">
                <a:solidFill>
                  <a:schemeClr val="tx1"/>
                </a:solidFill>
              </a:rPr>
              <a:t> </a:t>
            </a:r>
            <a:endParaRPr lang="zh-CN" altLang="en-US" sz="1600">
              <a:solidFill>
                <a:schemeClr val="tx1"/>
              </a:solidFill>
            </a:endParaRPr>
          </a:p>
          <a:p>
            <a:r>
              <a:rPr lang="zh-CN" altLang="en-US" sz="1600">
                <a:solidFill>
                  <a:schemeClr val="tx1"/>
                </a:solidFill>
              </a:rPr>
              <a:t>处于</a:t>
            </a:r>
            <a:r>
              <a:rPr lang="zh-CN" altLang="en-US" sz="1600">
                <a:solidFill>
                  <a:srgbClr val="FF0000"/>
                </a:solidFill>
              </a:rPr>
              <a:t>用户态时</a:t>
            </a:r>
            <a:r>
              <a:rPr lang="zh-CN" altLang="en-US" sz="1600">
                <a:solidFill>
                  <a:schemeClr val="tx1"/>
                </a:solidFill>
              </a:rPr>
              <a:t>，说明此时正在运行的是应用程序，此时只能执行</a:t>
            </a:r>
            <a:r>
              <a:rPr lang="zh-CN" altLang="en-US" sz="1600">
                <a:solidFill>
                  <a:srgbClr val="FF0000"/>
                </a:solidFill>
              </a:rPr>
              <a:t>非特权指令</a:t>
            </a:r>
            <a:endParaRPr lang="zh-CN" altLang="en-US" sz="1600">
              <a:solidFill>
                <a:srgbClr val="FF0000"/>
              </a:solidFill>
            </a:endParaRPr>
          </a:p>
        </p:txBody>
      </p:sp>
      <p:sp>
        <p:nvSpPr>
          <p:cNvPr id="6" name="文本框 5"/>
          <p:cNvSpPr txBox="1"/>
          <p:nvPr/>
        </p:nvSpPr>
        <p:spPr>
          <a:xfrm>
            <a:off x="838200" y="4248150"/>
            <a:ext cx="7368540" cy="583565"/>
          </a:xfrm>
          <a:prstGeom prst="rect">
            <a:avLst/>
          </a:prstGeom>
          <a:noFill/>
        </p:spPr>
        <p:txBody>
          <a:bodyPr wrap="square" rtlCol="0" anchor="t">
            <a:spAutoFit/>
          </a:bodyPr>
          <a:p>
            <a:r>
              <a:rPr lang="zh-CN" altLang="en-US" sz="1600">
                <a:solidFill>
                  <a:schemeClr val="tx1"/>
                </a:solidFill>
              </a:rPr>
              <a:t>拓展：CPU 中有一个寄存器叫</a:t>
            </a:r>
            <a:r>
              <a:rPr lang="zh-CN" altLang="en-US" sz="1600">
                <a:solidFill>
                  <a:srgbClr val="FF0000"/>
                </a:solidFill>
              </a:rPr>
              <a:t>程序状态字寄存器（PSW）</a:t>
            </a:r>
            <a:r>
              <a:rPr lang="zh-CN" altLang="en-US" sz="1600">
                <a:solidFill>
                  <a:schemeClr val="tx1"/>
                </a:solidFill>
              </a:rPr>
              <a:t>，其中有个二进制位，</a:t>
            </a:r>
            <a:r>
              <a:rPr lang="zh-CN" altLang="en-US" sz="1600">
                <a:solidFill>
                  <a:srgbClr val="FF0000"/>
                </a:solidFill>
              </a:rPr>
              <a:t>1表示 “内核态”，0表示“用户态”</a:t>
            </a:r>
            <a:endParaRPr lang="zh-CN" altLang="en-US" sz="1600">
              <a:solidFill>
                <a:srgbClr val="FF0000"/>
              </a:solidFill>
            </a:endParaRPr>
          </a:p>
        </p:txBody>
      </p:sp>
      <p:sp>
        <p:nvSpPr>
          <p:cNvPr id="7" name="圆角矩形标注 6"/>
          <p:cNvSpPr/>
          <p:nvPr/>
        </p:nvSpPr>
        <p:spPr>
          <a:xfrm>
            <a:off x="6913880" y="2926080"/>
            <a:ext cx="2219960" cy="336550"/>
          </a:xfrm>
          <a:prstGeom prst="wedgeRoundRectCallout">
            <a:avLst>
              <a:gd name="adj1" fmla="val -46482"/>
              <a:gd name="adj2" fmla="val 9264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a:t>
            </a:r>
            <a:r>
              <a:rPr kumimoji="0" lang="en-US" alt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I/O</a:t>
            </a:r>
            <a:r>
              <a:rPr kumimoji="0" lang="zh-CN" altLang="en-US"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操作，内存清零</a:t>
            </a:r>
            <a:endParaRPr kumimoji="0" lang="zh-CN" altLang="en-US"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8" name="圆角矩形标注 7"/>
          <p:cNvSpPr/>
          <p:nvPr/>
        </p:nvSpPr>
        <p:spPr>
          <a:xfrm>
            <a:off x="6934200" y="3943985"/>
            <a:ext cx="2200275" cy="336550"/>
          </a:xfrm>
          <a:prstGeom prst="wedgeRoundRectCallout">
            <a:avLst>
              <a:gd name="adj1" fmla="val -37288"/>
              <a:gd name="adj2" fmla="val -70943"/>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运算</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指令</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3" grpId="0"/>
      <p:bldP spid="5" grpId="1"/>
      <p:bldP spid="6" grpId="1"/>
      <p:bldP spid="7" grpId="1" animBg="1"/>
      <p:bldP spid="8" grpId="1" animBg="1"/>
      <p:bldP spid="3"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内核态、用户态的切换</a:t>
            </a:r>
            <a:endParaRPr lang="zh-CN" altLang="en-US"/>
          </a:p>
        </p:txBody>
      </p:sp>
      <p:sp>
        <p:nvSpPr>
          <p:cNvPr id="9" name="内容占位符 8"/>
          <p:cNvSpPr>
            <a:spLocks noGrp="1"/>
          </p:cNvSpPr>
          <p:nvPr>
            <p:ph idx="1"/>
          </p:nvPr>
        </p:nvSpPr>
        <p:spPr/>
        <p:txBody>
          <a:bodyPr/>
          <a:p>
            <a:r>
              <a:rPr lang="zh-CN" altLang="en-US">
                <a:solidFill>
                  <a:srgbClr val="FF0000"/>
                </a:solidFill>
              </a:rPr>
              <a:t>内核态→用户态</a:t>
            </a:r>
            <a:r>
              <a:rPr lang="zh-CN" altLang="en-US"/>
              <a:t>：执行一条</a:t>
            </a:r>
            <a:r>
              <a:rPr lang="zh-CN" altLang="en-US">
                <a:solidFill>
                  <a:srgbClr val="FF0000"/>
                </a:solidFill>
              </a:rPr>
              <a:t>特权指令</a:t>
            </a:r>
            <a:r>
              <a:rPr lang="zh-CN" altLang="en-US"/>
              <a:t>——</a:t>
            </a:r>
            <a:r>
              <a:rPr lang="zh-CN" altLang="en-US">
                <a:solidFill>
                  <a:srgbClr val="FF0000"/>
                </a:solidFill>
              </a:rPr>
              <a:t>修改PSW的标志位为“用户态”</a:t>
            </a:r>
            <a:r>
              <a:rPr lang="zh-CN" altLang="en-US"/>
              <a:t>，这个动作意味着操作系统将主动让出CPU使用权 </a:t>
            </a:r>
            <a:endParaRPr lang="zh-CN" altLang="en-US"/>
          </a:p>
          <a:p>
            <a:r>
              <a:rPr lang="zh-CN" altLang="en-US">
                <a:solidFill>
                  <a:srgbClr val="FF0000"/>
                </a:solidFill>
              </a:rPr>
              <a:t>用户态→内核态</a:t>
            </a:r>
            <a:r>
              <a:rPr lang="zh-CN" altLang="en-US"/>
              <a:t>：由</a:t>
            </a:r>
            <a:r>
              <a:rPr lang="zh-CN" altLang="en-US">
                <a:solidFill>
                  <a:srgbClr val="FF0000"/>
                </a:solidFill>
              </a:rPr>
              <a:t>“中断”</a:t>
            </a:r>
            <a:r>
              <a:rPr lang="zh-CN" altLang="en-US"/>
              <a:t>引发，</a:t>
            </a:r>
            <a:r>
              <a:rPr lang="zh-CN" altLang="en-US">
                <a:solidFill>
                  <a:srgbClr val="FF0000"/>
                </a:solidFill>
              </a:rPr>
              <a:t>硬件自动完成变态过程</a:t>
            </a:r>
            <a:r>
              <a:rPr lang="zh-CN" altLang="en-US"/>
              <a:t>，触发中断信号意味着操作系统将强行夺回CPU的使用权</a:t>
            </a:r>
            <a:endParaRPr lang="zh-CN" altLang="en-US"/>
          </a:p>
        </p:txBody>
      </p:sp>
      <p:sp>
        <p:nvSpPr>
          <p:cNvPr id="6" name="圆角矩形标注 5"/>
          <p:cNvSpPr/>
          <p:nvPr/>
        </p:nvSpPr>
        <p:spPr>
          <a:xfrm>
            <a:off x="2286000" y="3790950"/>
            <a:ext cx="3794760" cy="742950"/>
          </a:xfrm>
          <a:prstGeom prst="wedgeRoundRectCallout">
            <a:avLst>
              <a:gd name="adj1" fmla="val -62550"/>
              <a:gd name="adj2" fmla="val -161880"/>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除了非法使用特权指令之外，还有很多事件 会触发中断信号。一个共性是，</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但凡需要操 作系统介入的地方，都会触发中断信号</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内核态、用户态 的切换</a:t>
            </a:r>
            <a:endParaRPr lang="zh-CN" altLang="en-US"/>
          </a:p>
        </p:txBody>
      </p:sp>
      <p:sp>
        <p:nvSpPr>
          <p:cNvPr id="5" name="文本框 4"/>
          <p:cNvSpPr txBox="1"/>
          <p:nvPr/>
        </p:nvSpPr>
        <p:spPr>
          <a:xfrm>
            <a:off x="457200" y="1123950"/>
            <a:ext cx="8376285" cy="3415030"/>
          </a:xfrm>
          <a:prstGeom prst="rect">
            <a:avLst/>
          </a:prstGeom>
          <a:noFill/>
        </p:spPr>
        <p:txBody>
          <a:bodyPr wrap="square" rtlCol="0" anchor="t">
            <a:spAutoFit/>
          </a:bodyPr>
          <a:p>
            <a:r>
              <a:rPr lang="zh-CN" altLang="en-US" sz="1800">
                <a:solidFill>
                  <a:schemeClr val="tx1"/>
                </a:solidFill>
              </a:rPr>
              <a:t>一个故事： </a:t>
            </a:r>
            <a:endParaRPr lang="zh-CN" altLang="en-US" sz="1800">
              <a:solidFill>
                <a:schemeClr val="tx1"/>
              </a:solidFill>
            </a:endParaRPr>
          </a:p>
          <a:p>
            <a:r>
              <a:rPr lang="zh-CN" altLang="en-US" sz="1800">
                <a:solidFill>
                  <a:schemeClr val="tx1"/>
                </a:solidFill>
              </a:rPr>
              <a:t>① 刚开机时，CPU 为</a:t>
            </a:r>
            <a:r>
              <a:rPr lang="zh-CN" altLang="en-US" sz="1800">
                <a:solidFill>
                  <a:srgbClr val="FF0000"/>
                </a:solidFill>
              </a:rPr>
              <a:t>“内核态”</a:t>
            </a:r>
            <a:r>
              <a:rPr lang="zh-CN" altLang="en-US" sz="1800">
                <a:solidFill>
                  <a:schemeClr val="tx1"/>
                </a:solidFill>
              </a:rPr>
              <a:t>，操作系统内核程序先上CPU运行 </a:t>
            </a:r>
            <a:endParaRPr lang="zh-CN" altLang="en-US" sz="1800">
              <a:solidFill>
                <a:schemeClr val="tx1"/>
              </a:solidFill>
            </a:endParaRPr>
          </a:p>
          <a:p>
            <a:r>
              <a:rPr lang="zh-CN" altLang="en-US" sz="1800">
                <a:solidFill>
                  <a:schemeClr val="tx1"/>
                </a:solidFill>
              </a:rPr>
              <a:t>② 开机完成后，用户可以启动某个应用程序 </a:t>
            </a:r>
            <a:endParaRPr lang="zh-CN" altLang="en-US" sz="1800">
              <a:solidFill>
                <a:schemeClr val="tx1"/>
              </a:solidFill>
            </a:endParaRPr>
          </a:p>
          <a:p>
            <a:r>
              <a:rPr lang="zh-CN" altLang="en-US" sz="1800">
                <a:solidFill>
                  <a:schemeClr val="tx1"/>
                </a:solidFill>
              </a:rPr>
              <a:t>③ 操作系统内核程序在合适的时候主动让出 CPU，让该应用程序上CPU运行 </a:t>
            </a:r>
            <a:endParaRPr lang="zh-CN" altLang="en-US" sz="1800">
              <a:solidFill>
                <a:schemeClr val="tx1"/>
              </a:solidFill>
            </a:endParaRPr>
          </a:p>
          <a:p>
            <a:r>
              <a:rPr lang="zh-CN" altLang="en-US" sz="1800">
                <a:solidFill>
                  <a:schemeClr val="tx1"/>
                </a:solidFill>
              </a:rPr>
              <a:t>④ 应用程序运行在</a:t>
            </a:r>
            <a:r>
              <a:rPr lang="zh-CN" altLang="en-US" sz="1800">
                <a:solidFill>
                  <a:srgbClr val="FF0000"/>
                </a:solidFill>
              </a:rPr>
              <a:t>“用户态” </a:t>
            </a:r>
            <a:endParaRPr lang="zh-CN" altLang="en-US" sz="1800">
              <a:solidFill>
                <a:schemeClr val="tx1"/>
              </a:solidFill>
            </a:endParaRPr>
          </a:p>
          <a:p>
            <a:r>
              <a:rPr lang="zh-CN" altLang="en-US" sz="1800">
                <a:solidFill>
                  <a:schemeClr val="tx1"/>
                </a:solidFill>
              </a:rPr>
              <a:t>⑤ 此时，一位猥琐黑客在应用程序中植入了一条特权指令，企图破坏系统… </a:t>
            </a:r>
            <a:endParaRPr lang="zh-CN" altLang="en-US" sz="1800">
              <a:solidFill>
                <a:schemeClr val="tx1"/>
              </a:solidFill>
            </a:endParaRPr>
          </a:p>
          <a:p>
            <a:r>
              <a:rPr lang="zh-CN" altLang="en-US" sz="1800">
                <a:solidFill>
                  <a:schemeClr val="tx1"/>
                </a:solidFill>
              </a:rPr>
              <a:t>⑥ CPU发现接下来要执行的这条指令是特权指令，但是自己又处于“用户态” </a:t>
            </a:r>
            <a:endParaRPr lang="zh-CN" altLang="en-US" sz="1800">
              <a:solidFill>
                <a:schemeClr val="tx1"/>
              </a:solidFill>
            </a:endParaRPr>
          </a:p>
          <a:p>
            <a:r>
              <a:rPr lang="zh-CN" altLang="en-US" sz="1800">
                <a:solidFill>
                  <a:schemeClr val="tx1"/>
                </a:solidFill>
              </a:rPr>
              <a:t>⑦ 这个非法事件会引发一个</a:t>
            </a:r>
            <a:r>
              <a:rPr lang="zh-CN" altLang="en-US" sz="1800">
                <a:solidFill>
                  <a:srgbClr val="FF0000"/>
                </a:solidFill>
              </a:rPr>
              <a:t>中断信号 </a:t>
            </a:r>
            <a:endParaRPr lang="zh-CN" altLang="en-US" sz="1800">
              <a:solidFill>
                <a:srgbClr val="FF0000"/>
              </a:solidFill>
            </a:endParaRPr>
          </a:p>
          <a:p>
            <a:endParaRPr lang="zh-CN" altLang="en-US" sz="1800">
              <a:solidFill>
                <a:schemeClr val="tx1"/>
              </a:solidFill>
            </a:endParaRPr>
          </a:p>
          <a:p>
            <a:r>
              <a:rPr lang="zh-CN" altLang="en-US" sz="1800">
                <a:solidFill>
                  <a:schemeClr val="tx1"/>
                </a:solidFill>
              </a:rPr>
              <a:t>⑧ “中断”使操作系统再次夺回CPU的控制权 </a:t>
            </a:r>
            <a:endParaRPr lang="zh-CN" altLang="en-US" sz="1800">
              <a:solidFill>
                <a:schemeClr val="tx1"/>
              </a:solidFill>
            </a:endParaRPr>
          </a:p>
          <a:p>
            <a:r>
              <a:rPr lang="zh-CN" altLang="en-US" sz="1800">
                <a:solidFill>
                  <a:schemeClr val="tx1"/>
                </a:solidFill>
              </a:rPr>
              <a:t>⑨ 操作系统会对引发中断的事件进行处理，处理完了再把CPU使用权交给别的应用程序</a:t>
            </a:r>
            <a:endParaRPr lang="zh-CN" altLang="en-US" sz="1800">
              <a:solidFill>
                <a:schemeClr val="tx1"/>
              </a:solidFill>
            </a:endParaRPr>
          </a:p>
        </p:txBody>
      </p:sp>
      <p:sp>
        <p:nvSpPr>
          <p:cNvPr id="8" name="圆角矩形标注 7"/>
          <p:cNvSpPr/>
          <p:nvPr/>
        </p:nvSpPr>
        <p:spPr>
          <a:xfrm>
            <a:off x="7279640" y="666750"/>
            <a:ext cx="1864995" cy="1189355"/>
          </a:xfrm>
          <a:prstGeom prst="wedgeRoundRectCallout">
            <a:avLst>
              <a:gd name="adj1" fmla="val -8576"/>
              <a:gd name="adj2" fmla="val 62973"/>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操作系统内核在让出</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CPU之前，</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会用一条特 权指令把 PSW 的标志位 设置为“用户态”</a:t>
            </a:r>
            <a:endPar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endParaRPr>
          </a:p>
        </p:txBody>
      </p:sp>
      <p:sp>
        <p:nvSpPr>
          <p:cNvPr id="7" name="圆角矩形标注 6"/>
          <p:cNvSpPr/>
          <p:nvPr/>
        </p:nvSpPr>
        <p:spPr>
          <a:xfrm>
            <a:off x="5290820" y="3105150"/>
            <a:ext cx="3817620" cy="731520"/>
          </a:xfrm>
          <a:prstGeom prst="wedgeRoundRectCallout">
            <a:avLst>
              <a:gd name="adj1" fmla="val -57289"/>
              <a:gd name="adj2" fmla="val -36718"/>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CPU检测到中断信号后</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，会立即变为</a:t>
            </a:r>
            <a:r>
              <a:rPr kumimoji="0" lang="zh-CN" sz="1400" b="1" i="0" u="none" strike="noStrike" cap="none" normalizeH="0" baseline="0" smtClean="0">
                <a:ln>
                  <a:noFill/>
                </a:ln>
                <a:solidFill>
                  <a:srgbClr val="FF0000"/>
                </a:solidFill>
                <a:effectLst/>
                <a:latin typeface="Trebuchet MS" panose="020B0603020202020204" pitchFamily="34" charset="0"/>
                <a:ea typeface="宋体" panose="02010600030101010101" pitchFamily="2" charset="-122"/>
              </a:rPr>
              <a:t>“核心态”</a:t>
            </a:r>
            <a:r>
              <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，并停止运 行当前的应用程序，转而运行处理中断信号的内核程序</a:t>
            </a:r>
            <a:endParaRPr kumimoji="0" lang="zh-CN" sz="14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en-US" altLang="zh-CN" dirty="0">
                <a:latin typeface="微软雅黑" panose="020B0503020204020204" charset="-122"/>
                <a:sym typeface="+mn-ea"/>
              </a:rPr>
              <a:t>OS</a:t>
            </a:r>
            <a:r>
              <a:rPr lang="zh-CN" altLang="en-US" dirty="0">
                <a:latin typeface="微软雅黑" panose="020B0503020204020204" charset="-122"/>
                <a:sym typeface="+mn-ea"/>
              </a:rPr>
              <a:t>在计算机中的地位</a:t>
            </a:r>
            <a:endParaRPr lang="zh-CN" altLang="en-US"/>
          </a:p>
        </p:txBody>
      </p:sp>
      <p:sp>
        <p:nvSpPr>
          <p:cNvPr id="3" name="内容占位符 2"/>
          <p:cNvSpPr>
            <a:spLocks noGrp="1"/>
          </p:cNvSpPr>
          <p:nvPr>
            <p:ph idx="1"/>
          </p:nvPr>
        </p:nvSpPr>
        <p:spPr/>
        <p:txBody>
          <a:bodyPr/>
          <a:p>
            <a:endParaRPr lang="zh-CN" altLang="en-US"/>
          </a:p>
        </p:txBody>
      </p:sp>
      <p:grpSp>
        <p:nvGrpSpPr>
          <p:cNvPr id="9" name="Group 46"/>
          <p:cNvGrpSpPr/>
          <p:nvPr/>
        </p:nvGrpSpPr>
        <p:grpSpPr bwMode="auto">
          <a:xfrm>
            <a:off x="1521061" y="1883602"/>
            <a:ext cx="436511" cy="539167"/>
            <a:chOff x="850" y="1706"/>
            <a:chExt cx="489" cy="604"/>
          </a:xfrm>
        </p:grpSpPr>
        <p:grpSp>
          <p:nvGrpSpPr>
            <p:cNvPr id="16415" name="Group 24"/>
            <p:cNvGrpSpPr/>
            <p:nvPr/>
          </p:nvGrpSpPr>
          <p:grpSpPr bwMode="auto">
            <a:xfrm>
              <a:off x="850" y="1706"/>
              <a:ext cx="489" cy="441"/>
              <a:chOff x="2207" y="1391"/>
              <a:chExt cx="483" cy="339"/>
            </a:xfrm>
          </p:grpSpPr>
          <p:sp>
            <p:nvSpPr>
              <p:cNvPr id="12" name="Freeform 25"/>
              <p:cNvSpPr/>
              <p:nvPr/>
            </p:nvSpPr>
            <p:spPr bwMode="auto">
              <a:xfrm>
                <a:off x="2207" y="1391"/>
                <a:ext cx="483" cy="339"/>
              </a:xfrm>
              <a:custGeom>
                <a:avLst/>
                <a:gdLst>
                  <a:gd name="T0" fmla="*/ 43 w 483"/>
                  <a:gd name="T1" fmla="*/ 0 h 339"/>
                  <a:gd name="T2" fmla="*/ 26 w 483"/>
                  <a:gd name="T3" fmla="*/ 3 h 339"/>
                  <a:gd name="T4" fmla="*/ 13 w 483"/>
                  <a:gd name="T5" fmla="*/ 14 h 339"/>
                  <a:gd name="T6" fmla="*/ 4 w 483"/>
                  <a:gd name="T7" fmla="*/ 25 h 339"/>
                  <a:gd name="T8" fmla="*/ 0 w 483"/>
                  <a:gd name="T9" fmla="*/ 42 h 339"/>
                  <a:gd name="T10" fmla="*/ 0 w 483"/>
                  <a:gd name="T11" fmla="*/ 294 h 339"/>
                  <a:gd name="T12" fmla="*/ 4 w 483"/>
                  <a:gd name="T13" fmla="*/ 310 h 339"/>
                  <a:gd name="T14" fmla="*/ 13 w 483"/>
                  <a:gd name="T15" fmla="*/ 324 h 339"/>
                  <a:gd name="T16" fmla="*/ 26 w 483"/>
                  <a:gd name="T17" fmla="*/ 335 h 339"/>
                  <a:gd name="T18" fmla="*/ 43 w 483"/>
                  <a:gd name="T19" fmla="*/ 338 h 339"/>
                  <a:gd name="T20" fmla="*/ 439 w 483"/>
                  <a:gd name="T21" fmla="*/ 338 h 339"/>
                  <a:gd name="T22" fmla="*/ 456 w 483"/>
                  <a:gd name="T23" fmla="*/ 335 h 339"/>
                  <a:gd name="T24" fmla="*/ 469 w 483"/>
                  <a:gd name="T25" fmla="*/ 324 h 339"/>
                  <a:gd name="T26" fmla="*/ 478 w 483"/>
                  <a:gd name="T27" fmla="*/ 310 h 339"/>
                  <a:gd name="T28" fmla="*/ 482 w 483"/>
                  <a:gd name="T29" fmla="*/ 294 h 339"/>
                  <a:gd name="T30" fmla="*/ 482 w 483"/>
                  <a:gd name="T31" fmla="*/ 42 h 339"/>
                  <a:gd name="T32" fmla="*/ 478 w 483"/>
                  <a:gd name="T33" fmla="*/ 25 h 339"/>
                  <a:gd name="T34" fmla="*/ 469 w 483"/>
                  <a:gd name="T35" fmla="*/ 14 h 339"/>
                  <a:gd name="T36" fmla="*/ 456 w 483"/>
                  <a:gd name="T37" fmla="*/ 3 h 339"/>
                  <a:gd name="T38" fmla="*/ 439 w 483"/>
                  <a:gd name="T39" fmla="*/ 0 h 339"/>
                  <a:gd name="T40" fmla="*/ 43 w 483"/>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3" h="339">
                    <a:moveTo>
                      <a:pt x="43" y="0"/>
                    </a:moveTo>
                    <a:lnTo>
                      <a:pt x="26" y="3"/>
                    </a:lnTo>
                    <a:lnTo>
                      <a:pt x="13" y="14"/>
                    </a:lnTo>
                    <a:lnTo>
                      <a:pt x="4" y="25"/>
                    </a:lnTo>
                    <a:lnTo>
                      <a:pt x="0" y="42"/>
                    </a:lnTo>
                    <a:lnTo>
                      <a:pt x="0" y="294"/>
                    </a:lnTo>
                    <a:lnTo>
                      <a:pt x="4" y="310"/>
                    </a:lnTo>
                    <a:lnTo>
                      <a:pt x="13" y="324"/>
                    </a:lnTo>
                    <a:lnTo>
                      <a:pt x="26" y="335"/>
                    </a:lnTo>
                    <a:lnTo>
                      <a:pt x="43" y="338"/>
                    </a:lnTo>
                    <a:lnTo>
                      <a:pt x="439" y="338"/>
                    </a:lnTo>
                    <a:lnTo>
                      <a:pt x="456" y="335"/>
                    </a:lnTo>
                    <a:lnTo>
                      <a:pt x="469" y="324"/>
                    </a:lnTo>
                    <a:lnTo>
                      <a:pt x="478" y="310"/>
                    </a:lnTo>
                    <a:lnTo>
                      <a:pt x="482" y="294"/>
                    </a:lnTo>
                    <a:lnTo>
                      <a:pt x="482" y="42"/>
                    </a:lnTo>
                    <a:lnTo>
                      <a:pt x="478" y="25"/>
                    </a:lnTo>
                    <a:lnTo>
                      <a:pt x="469" y="14"/>
                    </a:lnTo>
                    <a:lnTo>
                      <a:pt x="456" y="3"/>
                    </a:lnTo>
                    <a:lnTo>
                      <a:pt x="439" y="0"/>
                    </a:lnTo>
                    <a:lnTo>
                      <a:pt x="43" y="0"/>
                    </a:lnTo>
                  </a:path>
                </a:pathLst>
              </a:custGeom>
              <a:solidFill>
                <a:srgbClr val="666699"/>
              </a:solidFill>
              <a:ln w="12700" cap="rnd" cmpd="sng">
                <a:solidFill>
                  <a:srgbClr val="007A77"/>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3" name="Rectangle 26"/>
              <p:cNvSpPr>
                <a:spLocks noChangeArrowheads="1"/>
              </p:cNvSpPr>
              <p:nvPr/>
            </p:nvSpPr>
            <p:spPr bwMode="auto">
              <a:xfrm>
                <a:off x="2280" y="1435"/>
                <a:ext cx="336" cy="250"/>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125" b="0" kern="0" smtClean="0">
                    <a:solidFill>
                      <a:srgbClr val="FF3300"/>
                    </a:solidFill>
                    <a:latin typeface="Times New Roman" panose="02020603050405020304" pitchFamily="18" charset="0"/>
                    <a:ea typeface="楷体" panose="02010609060101010101" pitchFamily="49" charset="-122"/>
                  </a:rPr>
                  <a:t>应用</a:t>
                </a:r>
                <a:endParaRPr kumimoji="1" lang="zh-CN" altLang="en-US" sz="1125" b="0" kern="0" smtClean="0">
                  <a:solidFill>
                    <a:srgbClr val="FF3300"/>
                  </a:solidFill>
                  <a:latin typeface="Times New Roman" panose="02020603050405020304" pitchFamily="18" charset="0"/>
                  <a:ea typeface="楷体" panose="02010609060101010101" pitchFamily="49" charset="-122"/>
                </a:endParaRPr>
              </a:p>
              <a:p>
                <a:pPr algn="ctr" defTabSz="914400" eaLnBrk="0" fontAlgn="auto" hangingPunct="0">
                  <a:spcBef>
                    <a:spcPts val="0"/>
                  </a:spcBef>
                  <a:spcAft>
                    <a:spcPts val="0"/>
                  </a:spcAft>
                  <a:defRPr/>
                </a:pPr>
                <a:r>
                  <a:rPr kumimoji="1" lang="zh-CN" altLang="en-US" sz="1125" b="0" kern="0" smtClean="0">
                    <a:solidFill>
                      <a:srgbClr val="FF3300"/>
                    </a:solidFill>
                    <a:latin typeface="Times New Roman" panose="02020603050405020304" pitchFamily="18" charset="0"/>
                    <a:ea typeface="楷体" panose="02010609060101010101" pitchFamily="49" charset="-122"/>
                  </a:rPr>
                  <a:t>用户</a:t>
                </a:r>
                <a:endParaRPr kumimoji="1" lang="zh-CN" altLang="en-US" sz="1125" b="0" kern="0" smtClean="0">
                  <a:solidFill>
                    <a:srgbClr val="FF3300"/>
                  </a:solidFill>
                  <a:latin typeface="Times New Roman" panose="02020603050405020304" pitchFamily="18" charset="0"/>
                  <a:ea typeface="楷体" panose="02010609060101010101" pitchFamily="49" charset="-122"/>
                </a:endParaRPr>
              </a:p>
            </p:txBody>
          </p:sp>
        </p:grpSp>
        <p:sp>
          <p:nvSpPr>
            <p:cNvPr id="11" name="Line 33"/>
            <p:cNvSpPr>
              <a:spLocks noChangeShapeType="1"/>
            </p:cNvSpPr>
            <p:nvPr/>
          </p:nvSpPr>
          <p:spPr bwMode="auto">
            <a:xfrm>
              <a:off x="1076" y="2124"/>
              <a:ext cx="0" cy="186"/>
            </a:xfrm>
            <a:prstGeom prst="line">
              <a:avLst/>
            </a:prstGeom>
            <a:noFill/>
            <a:ln w="38100">
              <a:solidFill>
                <a:srgbClr val="007A77"/>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grpSp>
        <p:nvGrpSpPr>
          <p:cNvPr id="14" name="Group 47"/>
          <p:cNvGrpSpPr/>
          <p:nvPr/>
        </p:nvGrpSpPr>
        <p:grpSpPr bwMode="auto">
          <a:xfrm>
            <a:off x="2361055" y="2127298"/>
            <a:ext cx="1036378" cy="1014955"/>
            <a:chOff x="1776" y="2058"/>
            <a:chExt cx="1161" cy="1137"/>
          </a:xfrm>
        </p:grpSpPr>
        <p:grpSp>
          <p:nvGrpSpPr>
            <p:cNvPr id="16410" name="Group 27"/>
            <p:cNvGrpSpPr/>
            <p:nvPr/>
          </p:nvGrpSpPr>
          <p:grpSpPr bwMode="auto">
            <a:xfrm>
              <a:off x="1800" y="2058"/>
              <a:ext cx="1137" cy="375"/>
              <a:chOff x="3411" y="1728"/>
              <a:chExt cx="575" cy="338"/>
            </a:xfrm>
          </p:grpSpPr>
          <p:sp>
            <p:nvSpPr>
              <p:cNvPr id="18" name="Freeform 28"/>
              <p:cNvSpPr/>
              <p:nvPr/>
            </p:nvSpPr>
            <p:spPr bwMode="auto">
              <a:xfrm>
                <a:off x="3411" y="1728"/>
                <a:ext cx="575" cy="338"/>
              </a:xfrm>
              <a:custGeom>
                <a:avLst/>
                <a:gdLst>
                  <a:gd name="T0" fmla="*/ 38 w 575"/>
                  <a:gd name="T1" fmla="*/ 0 h 338"/>
                  <a:gd name="T2" fmla="*/ 19 w 575"/>
                  <a:gd name="T3" fmla="*/ 3 h 338"/>
                  <a:gd name="T4" fmla="*/ 13 w 575"/>
                  <a:gd name="T5" fmla="*/ 13 h 338"/>
                  <a:gd name="T6" fmla="*/ 0 w 575"/>
                  <a:gd name="T7" fmla="*/ 26 h 338"/>
                  <a:gd name="T8" fmla="*/ 0 w 575"/>
                  <a:gd name="T9" fmla="*/ 43 h 338"/>
                  <a:gd name="T10" fmla="*/ 0 w 575"/>
                  <a:gd name="T11" fmla="*/ 294 h 338"/>
                  <a:gd name="T12" fmla="*/ 0 w 575"/>
                  <a:gd name="T13" fmla="*/ 311 h 338"/>
                  <a:gd name="T14" fmla="*/ 13 w 575"/>
                  <a:gd name="T15" fmla="*/ 324 h 338"/>
                  <a:gd name="T16" fmla="*/ 19 w 575"/>
                  <a:gd name="T17" fmla="*/ 334 h 338"/>
                  <a:gd name="T18" fmla="*/ 38 w 575"/>
                  <a:gd name="T19" fmla="*/ 337 h 338"/>
                  <a:gd name="T20" fmla="*/ 529 w 575"/>
                  <a:gd name="T21" fmla="*/ 337 h 338"/>
                  <a:gd name="T22" fmla="*/ 548 w 575"/>
                  <a:gd name="T23" fmla="*/ 334 h 338"/>
                  <a:gd name="T24" fmla="*/ 561 w 575"/>
                  <a:gd name="T25" fmla="*/ 324 h 338"/>
                  <a:gd name="T26" fmla="*/ 574 w 575"/>
                  <a:gd name="T27" fmla="*/ 311 h 338"/>
                  <a:gd name="T28" fmla="*/ 574 w 575"/>
                  <a:gd name="T29" fmla="*/ 294 h 338"/>
                  <a:gd name="T30" fmla="*/ 574 w 575"/>
                  <a:gd name="T31" fmla="*/ 43 h 338"/>
                  <a:gd name="T32" fmla="*/ 574 w 575"/>
                  <a:gd name="T33" fmla="*/ 26 h 338"/>
                  <a:gd name="T34" fmla="*/ 561 w 575"/>
                  <a:gd name="T35" fmla="*/ 13 h 338"/>
                  <a:gd name="T36" fmla="*/ 548 w 575"/>
                  <a:gd name="T37" fmla="*/ 3 h 338"/>
                  <a:gd name="T38" fmla="*/ 529 w 575"/>
                  <a:gd name="T39" fmla="*/ 0 h 338"/>
                  <a:gd name="T40" fmla="*/ 38 w 575"/>
                  <a:gd name="T4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5" h="338">
                    <a:moveTo>
                      <a:pt x="38" y="0"/>
                    </a:moveTo>
                    <a:lnTo>
                      <a:pt x="19" y="3"/>
                    </a:lnTo>
                    <a:lnTo>
                      <a:pt x="13" y="13"/>
                    </a:lnTo>
                    <a:lnTo>
                      <a:pt x="0" y="26"/>
                    </a:lnTo>
                    <a:lnTo>
                      <a:pt x="0" y="43"/>
                    </a:lnTo>
                    <a:lnTo>
                      <a:pt x="0" y="294"/>
                    </a:lnTo>
                    <a:lnTo>
                      <a:pt x="0" y="311"/>
                    </a:lnTo>
                    <a:lnTo>
                      <a:pt x="13" y="324"/>
                    </a:lnTo>
                    <a:lnTo>
                      <a:pt x="19" y="334"/>
                    </a:lnTo>
                    <a:lnTo>
                      <a:pt x="38" y="337"/>
                    </a:lnTo>
                    <a:lnTo>
                      <a:pt x="529" y="337"/>
                    </a:lnTo>
                    <a:lnTo>
                      <a:pt x="548" y="334"/>
                    </a:lnTo>
                    <a:lnTo>
                      <a:pt x="561" y="324"/>
                    </a:lnTo>
                    <a:lnTo>
                      <a:pt x="574" y="311"/>
                    </a:lnTo>
                    <a:lnTo>
                      <a:pt x="574" y="294"/>
                    </a:lnTo>
                    <a:lnTo>
                      <a:pt x="574" y="43"/>
                    </a:lnTo>
                    <a:lnTo>
                      <a:pt x="574" y="26"/>
                    </a:lnTo>
                    <a:lnTo>
                      <a:pt x="561" y="13"/>
                    </a:lnTo>
                    <a:lnTo>
                      <a:pt x="548" y="3"/>
                    </a:lnTo>
                    <a:lnTo>
                      <a:pt x="529" y="0"/>
                    </a:lnTo>
                    <a:lnTo>
                      <a:pt x="38" y="0"/>
                    </a:lnTo>
                  </a:path>
                </a:pathLst>
              </a:custGeom>
              <a:solidFill>
                <a:srgbClr val="666699"/>
              </a:solidFill>
              <a:ln w="12700" cap="rnd" cmpd="sng">
                <a:solidFill>
                  <a:srgbClr val="007A77"/>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9" name="Rectangle 29"/>
              <p:cNvSpPr>
                <a:spLocks noChangeArrowheads="1"/>
              </p:cNvSpPr>
              <p:nvPr/>
            </p:nvSpPr>
            <p:spPr bwMode="auto">
              <a:xfrm>
                <a:off x="3480" y="1771"/>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125" b="0" kern="0" smtClean="0">
                    <a:solidFill>
                      <a:srgbClr val="FF3300"/>
                    </a:solidFill>
                    <a:latin typeface="Times New Roman" panose="02020603050405020304" pitchFamily="18" charset="0"/>
                    <a:ea typeface="楷体" panose="02010609060101010101" pitchFamily="49" charset="-122"/>
                  </a:rPr>
                  <a:t>应用开发人员</a:t>
                </a:r>
                <a:endParaRPr kumimoji="1" lang="zh-CN" altLang="en-US" sz="1125" b="0" kern="0" smtClean="0">
                  <a:solidFill>
                    <a:srgbClr val="FF3300"/>
                  </a:solidFill>
                  <a:latin typeface="Times New Roman" panose="02020603050405020304" pitchFamily="18" charset="0"/>
                  <a:ea typeface="楷体" panose="02010609060101010101" pitchFamily="49" charset="-122"/>
                </a:endParaRPr>
              </a:p>
            </p:txBody>
          </p:sp>
        </p:grpSp>
        <p:sp>
          <p:nvSpPr>
            <p:cNvPr id="16" name="Line 34"/>
            <p:cNvSpPr>
              <a:spLocks noChangeShapeType="1"/>
            </p:cNvSpPr>
            <p:nvPr/>
          </p:nvSpPr>
          <p:spPr bwMode="auto">
            <a:xfrm flipH="1">
              <a:off x="1776" y="2451"/>
              <a:ext cx="261" cy="325"/>
            </a:xfrm>
            <a:prstGeom prst="line">
              <a:avLst/>
            </a:prstGeom>
            <a:noFill/>
            <a:ln w="38100">
              <a:solidFill>
                <a:srgbClr val="007A77"/>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17" name="Line 35"/>
            <p:cNvSpPr>
              <a:spLocks noChangeShapeType="1"/>
            </p:cNvSpPr>
            <p:nvPr/>
          </p:nvSpPr>
          <p:spPr bwMode="auto">
            <a:xfrm flipH="1">
              <a:off x="1907" y="2451"/>
              <a:ext cx="349" cy="744"/>
            </a:xfrm>
            <a:prstGeom prst="line">
              <a:avLst/>
            </a:prstGeom>
            <a:noFill/>
            <a:ln w="38100">
              <a:solidFill>
                <a:srgbClr val="007A77"/>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grpSp>
        <p:nvGrpSpPr>
          <p:cNvPr id="20" name="Group 48"/>
          <p:cNvGrpSpPr/>
          <p:nvPr/>
        </p:nvGrpSpPr>
        <p:grpSpPr bwMode="auto">
          <a:xfrm>
            <a:off x="2604751" y="2774477"/>
            <a:ext cx="974785" cy="790004"/>
            <a:chOff x="2082" y="2729"/>
            <a:chExt cx="1092" cy="885"/>
          </a:xfrm>
        </p:grpSpPr>
        <p:grpSp>
          <p:nvGrpSpPr>
            <p:cNvPr id="16406" name="Group 30"/>
            <p:cNvGrpSpPr/>
            <p:nvPr/>
          </p:nvGrpSpPr>
          <p:grpSpPr bwMode="auto">
            <a:xfrm>
              <a:off x="2169" y="2729"/>
              <a:ext cx="1005" cy="652"/>
              <a:chOff x="3789" y="2544"/>
              <a:chExt cx="581" cy="338"/>
            </a:xfrm>
          </p:grpSpPr>
          <p:sp>
            <p:nvSpPr>
              <p:cNvPr id="23" name="Freeform 31"/>
              <p:cNvSpPr/>
              <p:nvPr/>
            </p:nvSpPr>
            <p:spPr bwMode="auto">
              <a:xfrm>
                <a:off x="3789" y="2544"/>
                <a:ext cx="581" cy="338"/>
              </a:xfrm>
              <a:custGeom>
                <a:avLst/>
                <a:gdLst>
                  <a:gd name="T0" fmla="*/ 42 w 581"/>
                  <a:gd name="T1" fmla="*/ 0 h 338"/>
                  <a:gd name="T2" fmla="*/ 28 w 581"/>
                  <a:gd name="T3" fmla="*/ 5 h 338"/>
                  <a:gd name="T4" fmla="*/ 14 w 581"/>
                  <a:gd name="T5" fmla="*/ 14 h 338"/>
                  <a:gd name="T6" fmla="*/ 7 w 581"/>
                  <a:gd name="T7" fmla="*/ 28 h 338"/>
                  <a:gd name="T8" fmla="*/ 0 w 581"/>
                  <a:gd name="T9" fmla="*/ 42 h 338"/>
                  <a:gd name="T10" fmla="*/ 0 w 581"/>
                  <a:gd name="T11" fmla="*/ 296 h 338"/>
                  <a:gd name="T12" fmla="*/ 7 w 581"/>
                  <a:gd name="T13" fmla="*/ 314 h 338"/>
                  <a:gd name="T14" fmla="*/ 14 w 581"/>
                  <a:gd name="T15" fmla="*/ 323 h 338"/>
                  <a:gd name="T16" fmla="*/ 28 w 581"/>
                  <a:gd name="T17" fmla="*/ 332 h 338"/>
                  <a:gd name="T18" fmla="*/ 42 w 581"/>
                  <a:gd name="T19" fmla="*/ 337 h 338"/>
                  <a:gd name="T20" fmla="*/ 538 w 581"/>
                  <a:gd name="T21" fmla="*/ 337 h 338"/>
                  <a:gd name="T22" fmla="*/ 552 w 581"/>
                  <a:gd name="T23" fmla="*/ 332 h 338"/>
                  <a:gd name="T24" fmla="*/ 566 w 581"/>
                  <a:gd name="T25" fmla="*/ 323 h 338"/>
                  <a:gd name="T26" fmla="*/ 580 w 581"/>
                  <a:gd name="T27" fmla="*/ 314 h 338"/>
                  <a:gd name="T28" fmla="*/ 580 w 581"/>
                  <a:gd name="T29" fmla="*/ 296 h 338"/>
                  <a:gd name="T30" fmla="*/ 580 w 581"/>
                  <a:gd name="T31" fmla="*/ 42 h 338"/>
                  <a:gd name="T32" fmla="*/ 580 w 581"/>
                  <a:gd name="T33" fmla="*/ 28 h 338"/>
                  <a:gd name="T34" fmla="*/ 566 w 581"/>
                  <a:gd name="T35" fmla="*/ 14 h 338"/>
                  <a:gd name="T36" fmla="*/ 552 w 581"/>
                  <a:gd name="T37" fmla="*/ 5 h 338"/>
                  <a:gd name="T38" fmla="*/ 538 w 581"/>
                  <a:gd name="T39" fmla="*/ 0 h 338"/>
                  <a:gd name="T40" fmla="*/ 42 w 581"/>
                  <a:gd name="T4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1" h="338">
                    <a:moveTo>
                      <a:pt x="42" y="0"/>
                    </a:moveTo>
                    <a:lnTo>
                      <a:pt x="28" y="5"/>
                    </a:lnTo>
                    <a:lnTo>
                      <a:pt x="14" y="14"/>
                    </a:lnTo>
                    <a:lnTo>
                      <a:pt x="7" y="28"/>
                    </a:lnTo>
                    <a:lnTo>
                      <a:pt x="0" y="42"/>
                    </a:lnTo>
                    <a:lnTo>
                      <a:pt x="0" y="296"/>
                    </a:lnTo>
                    <a:lnTo>
                      <a:pt x="7" y="314"/>
                    </a:lnTo>
                    <a:lnTo>
                      <a:pt x="14" y="323"/>
                    </a:lnTo>
                    <a:lnTo>
                      <a:pt x="28" y="332"/>
                    </a:lnTo>
                    <a:lnTo>
                      <a:pt x="42" y="337"/>
                    </a:lnTo>
                    <a:lnTo>
                      <a:pt x="538" y="337"/>
                    </a:lnTo>
                    <a:lnTo>
                      <a:pt x="552" y="332"/>
                    </a:lnTo>
                    <a:lnTo>
                      <a:pt x="566" y="323"/>
                    </a:lnTo>
                    <a:lnTo>
                      <a:pt x="580" y="314"/>
                    </a:lnTo>
                    <a:lnTo>
                      <a:pt x="580" y="296"/>
                    </a:lnTo>
                    <a:lnTo>
                      <a:pt x="580" y="42"/>
                    </a:lnTo>
                    <a:lnTo>
                      <a:pt x="580" y="28"/>
                    </a:lnTo>
                    <a:lnTo>
                      <a:pt x="566" y="14"/>
                    </a:lnTo>
                    <a:lnTo>
                      <a:pt x="552" y="5"/>
                    </a:lnTo>
                    <a:lnTo>
                      <a:pt x="538" y="0"/>
                    </a:lnTo>
                    <a:lnTo>
                      <a:pt x="42" y="0"/>
                    </a:lnTo>
                  </a:path>
                </a:pathLst>
              </a:custGeom>
              <a:solidFill>
                <a:srgbClr val="666699"/>
              </a:solidFill>
              <a:ln w="12700" cap="rnd" cmpd="sng">
                <a:solidFill>
                  <a:srgbClr val="007A77"/>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sp>
            <p:nvSpPr>
              <p:cNvPr id="24" name="Rectangle 32"/>
              <p:cNvSpPr>
                <a:spLocks noChangeArrowheads="1"/>
              </p:cNvSpPr>
              <p:nvPr/>
            </p:nvSpPr>
            <p:spPr bwMode="auto">
              <a:xfrm>
                <a:off x="3864" y="2587"/>
                <a:ext cx="432" cy="250"/>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125" b="0" kern="0" smtClean="0">
                    <a:solidFill>
                      <a:srgbClr val="FF3300"/>
                    </a:solidFill>
                    <a:latin typeface="Times New Roman" panose="02020603050405020304" pitchFamily="18" charset="0"/>
                    <a:ea typeface="楷体" panose="02010609060101010101" pitchFamily="49" charset="-122"/>
                  </a:rPr>
                  <a:t>操作系统</a:t>
                </a:r>
                <a:endParaRPr kumimoji="1" lang="zh-CN" altLang="en-US" sz="1125" b="0" kern="0" smtClean="0">
                  <a:solidFill>
                    <a:srgbClr val="FF3300"/>
                  </a:solidFill>
                  <a:latin typeface="Times New Roman" panose="02020603050405020304" pitchFamily="18" charset="0"/>
                  <a:ea typeface="楷体" panose="02010609060101010101" pitchFamily="49" charset="-122"/>
                </a:endParaRPr>
              </a:p>
              <a:p>
                <a:pPr algn="ctr" defTabSz="914400" eaLnBrk="0" fontAlgn="auto" hangingPunct="0">
                  <a:spcBef>
                    <a:spcPts val="0"/>
                  </a:spcBef>
                  <a:spcAft>
                    <a:spcPts val="0"/>
                  </a:spcAft>
                  <a:defRPr/>
                </a:pPr>
                <a:r>
                  <a:rPr kumimoji="1" lang="zh-CN" altLang="en-US" sz="1125" b="0" kern="0" smtClean="0">
                    <a:solidFill>
                      <a:srgbClr val="FF3300"/>
                    </a:solidFill>
                    <a:latin typeface="Times New Roman" panose="02020603050405020304" pitchFamily="18" charset="0"/>
                    <a:ea typeface="楷体" panose="02010609060101010101" pitchFamily="49" charset="-122"/>
                  </a:rPr>
                  <a:t>开发人员</a:t>
                </a:r>
                <a:endParaRPr kumimoji="1" lang="zh-CN" altLang="en-US" sz="1125" b="0" kern="0" smtClean="0">
                  <a:solidFill>
                    <a:srgbClr val="FF3300"/>
                  </a:solidFill>
                  <a:latin typeface="Times New Roman" panose="02020603050405020304" pitchFamily="18" charset="0"/>
                  <a:ea typeface="楷体" panose="02010609060101010101" pitchFamily="49" charset="-122"/>
                </a:endParaRPr>
              </a:p>
            </p:txBody>
          </p:sp>
        </p:grpSp>
        <p:sp>
          <p:nvSpPr>
            <p:cNvPr id="22" name="Line 36"/>
            <p:cNvSpPr>
              <a:spLocks noChangeShapeType="1"/>
            </p:cNvSpPr>
            <p:nvPr/>
          </p:nvSpPr>
          <p:spPr bwMode="auto">
            <a:xfrm flipH="1">
              <a:off x="2082" y="3379"/>
              <a:ext cx="172" cy="235"/>
            </a:xfrm>
            <a:prstGeom prst="line">
              <a:avLst/>
            </a:prstGeom>
            <a:noFill/>
            <a:ln w="38100">
              <a:solidFill>
                <a:srgbClr val="007A77"/>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auto" hangingPunct="0">
                <a:spcBef>
                  <a:spcPts val="0"/>
                </a:spcBef>
                <a:spcAft>
                  <a:spcPts val="0"/>
                </a:spcAft>
                <a:defRPr/>
              </a:pPr>
              <a:endParaRPr lang="zh-CN" altLang="en-US" sz="1575" b="1" kern="0">
                <a:solidFill>
                  <a:srgbClr val="007A77"/>
                </a:solidFill>
                <a:effectLst>
                  <a:outerShdw blurRad="38100" dist="38100" dir="2700000" algn="tl">
                    <a:srgbClr val="000000">
                      <a:alpha val="43137"/>
                    </a:srgbClr>
                  </a:outerShdw>
                </a:effectLst>
                <a:latin typeface="Arial" panose="020B0604020202020204" pitchFamily="34" charset="0"/>
              </a:endParaRPr>
            </a:p>
          </p:txBody>
        </p:sp>
      </p:grpSp>
      <p:grpSp>
        <p:nvGrpSpPr>
          <p:cNvPr id="25" name="Group 50"/>
          <p:cNvGrpSpPr/>
          <p:nvPr/>
        </p:nvGrpSpPr>
        <p:grpSpPr bwMode="auto">
          <a:xfrm>
            <a:off x="863172" y="2416520"/>
            <a:ext cx="1823704" cy="1594291"/>
            <a:chOff x="113" y="2303"/>
            <a:chExt cx="2043" cy="1786"/>
          </a:xfrm>
        </p:grpSpPr>
        <p:pic>
          <p:nvPicPr>
            <p:cNvPr id="16396" name="Picture 2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 y="3142"/>
              <a:ext cx="1763"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7"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 y="2722"/>
              <a:ext cx="1457"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8"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 y="2303"/>
              <a:ext cx="1195"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99" name="Group 49"/>
            <p:cNvGrpSpPr/>
            <p:nvPr/>
          </p:nvGrpSpPr>
          <p:grpSpPr bwMode="auto">
            <a:xfrm>
              <a:off x="113" y="2310"/>
              <a:ext cx="2043" cy="1779"/>
              <a:chOff x="113" y="2310"/>
              <a:chExt cx="2043" cy="1779"/>
            </a:xfrm>
          </p:grpSpPr>
          <p:pic>
            <p:nvPicPr>
              <p:cNvPr id="16400"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 y="3589"/>
                <a:ext cx="2043"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401" name="Group 45"/>
              <p:cNvGrpSpPr/>
              <p:nvPr/>
            </p:nvGrpSpPr>
            <p:grpSpPr bwMode="auto">
              <a:xfrm>
                <a:off x="114" y="2310"/>
                <a:ext cx="1967" cy="1770"/>
                <a:chOff x="114" y="2310"/>
                <a:chExt cx="1967" cy="1770"/>
              </a:xfrm>
            </p:grpSpPr>
            <p:sp>
              <p:nvSpPr>
                <p:cNvPr id="32" name="Rectangle 37"/>
                <p:cNvSpPr>
                  <a:spLocks noChangeArrowheads="1"/>
                </p:cNvSpPr>
                <p:nvPr/>
              </p:nvSpPr>
              <p:spPr bwMode="auto">
                <a:xfrm>
                  <a:off x="114" y="3661"/>
                  <a:ext cx="1967" cy="419"/>
                </a:xfrm>
                <a:prstGeom prst="rect">
                  <a:avLst/>
                </a:prstGeom>
                <a:solidFill>
                  <a:srgbClr val="FF9900"/>
                </a:solidFill>
                <a:ln w="12700">
                  <a:solidFill>
                    <a:srgbClr val="007A77"/>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350" kern="0" smtClean="0">
                      <a:solidFill>
                        <a:srgbClr val="003366"/>
                      </a:solidFill>
                      <a:latin typeface="Times New Roman" panose="02020603050405020304" pitchFamily="18" charset="0"/>
                      <a:ea typeface="楷体" panose="02010609060101010101" pitchFamily="49" charset="-122"/>
                    </a:rPr>
                    <a:t>计算机硬件</a:t>
                  </a:r>
                  <a:endParaRPr kumimoji="1" lang="zh-CN" altLang="en-US" sz="1350" kern="0" smtClean="0">
                    <a:solidFill>
                      <a:srgbClr val="003366"/>
                    </a:solidFill>
                    <a:latin typeface="Times New Roman" panose="02020603050405020304" pitchFamily="18" charset="0"/>
                    <a:ea typeface="楷体" panose="02010609060101010101" pitchFamily="49" charset="-122"/>
                  </a:endParaRPr>
                </a:p>
              </p:txBody>
            </p:sp>
            <p:sp>
              <p:nvSpPr>
                <p:cNvPr id="33" name="Rectangle 38"/>
                <p:cNvSpPr>
                  <a:spLocks noChangeArrowheads="1"/>
                </p:cNvSpPr>
                <p:nvPr/>
              </p:nvSpPr>
              <p:spPr bwMode="auto">
                <a:xfrm>
                  <a:off x="289" y="3242"/>
                  <a:ext cx="1661" cy="419"/>
                </a:xfrm>
                <a:prstGeom prst="rect">
                  <a:avLst/>
                </a:prstGeom>
                <a:solidFill>
                  <a:srgbClr val="666699"/>
                </a:solidFill>
                <a:ln w="12700">
                  <a:solidFill>
                    <a:srgbClr val="007A77"/>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350" kern="0" smtClean="0">
                      <a:solidFill>
                        <a:srgbClr val="003366"/>
                      </a:solidFill>
                      <a:latin typeface="Times New Roman" panose="02020603050405020304" pitchFamily="18" charset="0"/>
                      <a:ea typeface="楷体" panose="02010609060101010101" pitchFamily="49" charset="-122"/>
                    </a:rPr>
                    <a:t>操作系统</a:t>
                  </a:r>
                  <a:endParaRPr kumimoji="1" lang="zh-CN" altLang="en-US" sz="1350" kern="0" smtClean="0">
                    <a:solidFill>
                      <a:srgbClr val="003366"/>
                    </a:solidFill>
                    <a:latin typeface="Times New Roman" panose="02020603050405020304" pitchFamily="18" charset="0"/>
                    <a:ea typeface="楷体" panose="02010609060101010101" pitchFamily="49" charset="-122"/>
                  </a:endParaRPr>
                </a:p>
              </p:txBody>
            </p:sp>
            <p:sp>
              <p:nvSpPr>
                <p:cNvPr id="34" name="Rectangle 39"/>
                <p:cNvSpPr>
                  <a:spLocks noChangeArrowheads="1"/>
                </p:cNvSpPr>
                <p:nvPr/>
              </p:nvSpPr>
              <p:spPr bwMode="auto">
                <a:xfrm>
                  <a:off x="420" y="2822"/>
                  <a:ext cx="1355" cy="420"/>
                </a:xfrm>
                <a:prstGeom prst="rect">
                  <a:avLst/>
                </a:prstGeom>
                <a:solidFill>
                  <a:srgbClr val="FF9900"/>
                </a:solidFill>
                <a:ln w="12700">
                  <a:solidFill>
                    <a:srgbClr val="007A77"/>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350" kern="0" smtClean="0">
                      <a:solidFill>
                        <a:srgbClr val="003366"/>
                      </a:solidFill>
                      <a:latin typeface="Times New Roman" panose="02020603050405020304" pitchFamily="18" charset="0"/>
                      <a:ea typeface="楷体" panose="02010609060101010101" pitchFamily="49" charset="-122"/>
                    </a:rPr>
                    <a:t>系统工具</a:t>
                  </a:r>
                  <a:endParaRPr kumimoji="1" lang="en-US" altLang="zh-CN" sz="1350" kern="0" smtClean="0">
                    <a:solidFill>
                      <a:srgbClr val="003366"/>
                    </a:solidFill>
                    <a:latin typeface="Times New Roman" panose="02020603050405020304" pitchFamily="18" charset="0"/>
                    <a:ea typeface="楷体" panose="02010609060101010101" pitchFamily="49" charset="-122"/>
                  </a:endParaRPr>
                </a:p>
              </p:txBody>
            </p:sp>
            <p:sp>
              <p:nvSpPr>
                <p:cNvPr id="35" name="Rectangle 40"/>
                <p:cNvSpPr>
                  <a:spLocks noChangeArrowheads="1"/>
                </p:cNvSpPr>
                <p:nvPr/>
              </p:nvSpPr>
              <p:spPr bwMode="auto">
                <a:xfrm>
                  <a:off x="551" y="2310"/>
                  <a:ext cx="1093" cy="512"/>
                </a:xfrm>
                <a:prstGeom prst="rect">
                  <a:avLst/>
                </a:prstGeom>
                <a:solidFill>
                  <a:srgbClr val="FF9900"/>
                </a:solidFill>
                <a:ln w="12700">
                  <a:solidFill>
                    <a:srgbClr val="007A77"/>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1774" tIns="25887" rIns="51774" bIns="25887" anchor="ct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defRPr/>
                  </a:pPr>
                  <a:r>
                    <a:rPr kumimoji="1" lang="zh-CN" altLang="en-US" sz="1350" kern="0" smtClean="0">
                      <a:solidFill>
                        <a:srgbClr val="003366"/>
                      </a:solidFill>
                      <a:latin typeface="Times New Roman" panose="02020603050405020304" pitchFamily="18" charset="0"/>
                      <a:ea typeface="楷体" panose="02010609060101010101" pitchFamily="49" charset="-122"/>
                    </a:rPr>
                    <a:t>应用软件</a:t>
                  </a:r>
                  <a:endParaRPr kumimoji="1" lang="zh-CN" altLang="en-US" sz="790" b="0" kern="0" smtClean="0">
                    <a:solidFill>
                      <a:srgbClr val="003366"/>
                    </a:solidFill>
                    <a:latin typeface="Times New Roman" panose="02020603050405020304" pitchFamily="18" charset="0"/>
                    <a:ea typeface="楷体" panose="02010609060101010101" pitchFamily="49" charset="-122"/>
                  </a:endParaRPr>
                </a:p>
              </p:txBody>
            </p:sp>
          </p:grpSp>
        </p:grpSp>
      </p:grpSp>
      <p:grpSp>
        <p:nvGrpSpPr>
          <p:cNvPr id="16391" name="Group 51"/>
          <p:cNvGrpSpPr/>
          <p:nvPr/>
        </p:nvGrpSpPr>
        <p:grpSpPr bwMode="auto">
          <a:xfrm>
            <a:off x="4114800" y="2082165"/>
            <a:ext cx="2661285" cy="1779890"/>
            <a:chOff x="1565" y="2251"/>
            <a:chExt cx="2496" cy="1669"/>
          </a:xfrm>
        </p:grpSpPr>
        <p:sp>
          <p:nvSpPr>
            <p:cNvPr id="37" name="Oval 52"/>
            <p:cNvSpPr>
              <a:spLocks noChangeArrowheads="1"/>
            </p:cNvSpPr>
            <p:nvPr/>
          </p:nvSpPr>
          <p:spPr bwMode="auto">
            <a:xfrm>
              <a:off x="2219" y="3103"/>
              <a:ext cx="1213" cy="464"/>
            </a:xfrm>
            <a:prstGeom prst="ellipse">
              <a:avLst/>
            </a:prstGeom>
            <a:noFill/>
            <a:ln w="9525">
              <a:solidFill>
                <a:srgbClr val="007A7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575" b="0" kern="0" smtClean="0">
                  <a:solidFill>
                    <a:srgbClr val="000066"/>
                  </a:solidFill>
                  <a:latin typeface="Comic Sans MS" panose="030F0702030302020204" pitchFamily="66" charset="0"/>
                </a:rPr>
                <a:t>裸　机</a:t>
              </a:r>
              <a:endParaRPr lang="zh-CN" altLang="en-US" sz="1575" b="0" kern="0" smtClean="0">
                <a:solidFill>
                  <a:srgbClr val="000066"/>
                </a:solidFill>
                <a:latin typeface="Comic Sans MS" panose="030F0702030302020204" pitchFamily="66" charset="0"/>
              </a:endParaRPr>
            </a:p>
          </p:txBody>
        </p:sp>
        <p:sp>
          <p:nvSpPr>
            <p:cNvPr id="38" name="Oval 53"/>
            <p:cNvSpPr>
              <a:spLocks noChangeArrowheads="1"/>
            </p:cNvSpPr>
            <p:nvPr/>
          </p:nvSpPr>
          <p:spPr bwMode="auto">
            <a:xfrm>
              <a:off x="1927" y="2704"/>
              <a:ext cx="1824" cy="862"/>
            </a:xfrm>
            <a:prstGeom prst="ellipse">
              <a:avLst/>
            </a:prstGeom>
            <a:noFill/>
            <a:ln w="9525">
              <a:solidFill>
                <a:srgbClr val="007A7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eaLnBrk="0" fontAlgn="auto" hangingPunct="0">
                <a:spcBef>
                  <a:spcPts val="0"/>
                </a:spcBef>
                <a:spcAft>
                  <a:spcPts val="0"/>
                </a:spcAft>
                <a:buSzPct val="75000"/>
                <a:defRPr/>
              </a:pPr>
              <a:r>
                <a:rPr lang="zh-CN" altLang="en-US" sz="1575" b="0" kern="0" smtClean="0">
                  <a:solidFill>
                    <a:srgbClr val="000066"/>
                  </a:solidFill>
                </a:rPr>
                <a:t>操作系统</a:t>
              </a:r>
              <a:endParaRPr lang="zh-CN" altLang="en-US" sz="1575" b="0" kern="0" smtClean="0">
                <a:solidFill>
                  <a:srgbClr val="000066"/>
                </a:solidFill>
              </a:endParaRPr>
            </a:p>
            <a:p>
              <a:pPr algn="ctr" defTabSz="914400" eaLnBrk="0" fontAlgn="auto" hangingPunct="0">
                <a:spcBef>
                  <a:spcPts val="0"/>
                </a:spcBef>
                <a:spcAft>
                  <a:spcPts val="0"/>
                </a:spcAft>
                <a:buSzPct val="75000"/>
                <a:defRPr/>
              </a:pPr>
              <a:endParaRPr lang="zh-CN" altLang="en-US" sz="1575" b="0" kern="0" smtClean="0">
                <a:solidFill>
                  <a:srgbClr val="007A77"/>
                </a:solidFill>
              </a:endParaRPr>
            </a:p>
          </p:txBody>
        </p:sp>
        <p:sp>
          <p:nvSpPr>
            <p:cNvPr id="39" name="Oval 54"/>
            <p:cNvSpPr>
              <a:spLocks noChangeArrowheads="1"/>
            </p:cNvSpPr>
            <p:nvPr/>
          </p:nvSpPr>
          <p:spPr bwMode="auto">
            <a:xfrm>
              <a:off x="1565" y="2251"/>
              <a:ext cx="2496" cy="1329"/>
            </a:xfrm>
            <a:prstGeom prst="ellipse">
              <a:avLst/>
            </a:prstGeom>
            <a:noFill/>
            <a:ln w="9525">
              <a:solidFill>
                <a:srgbClr val="007A7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nchorCtr="1"/>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575" b="0" kern="0" smtClean="0">
                  <a:solidFill>
                    <a:srgbClr val="000066"/>
                  </a:solidFill>
                  <a:latin typeface="Comic Sans MS" panose="030F0702030302020204" pitchFamily="66" charset="0"/>
                </a:rPr>
                <a:t>应用软件</a:t>
              </a:r>
              <a:endParaRPr lang="zh-CN" altLang="en-US" sz="1575" b="0" kern="0" smtClean="0">
                <a:solidFill>
                  <a:srgbClr val="000066"/>
                </a:solidFill>
                <a:latin typeface="Comic Sans MS" panose="030F0702030302020204" pitchFamily="66" charset="0"/>
              </a:endParaRPr>
            </a:p>
            <a:p>
              <a:pPr algn="ctr" defTabSz="914400" fontAlgn="auto">
                <a:spcBef>
                  <a:spcPts val="0"/>
                </a:spcBef>
                <a:spcAft>
                  <a:spcPts val="0"/>
                </a:spcAft>
                <a:defRPr/>
              </a:pPr>
              <a:endParaRPr lang="zh-CN" altLang="en-US" sz="1575" b="0" kern="0" smtClean="0">
                <a:solidFill>
                  <a:srgbClr val="000066"/>
                </a:solidFill>
                <a:latin typeface="Comic Sans MS" panose="030F0702030302020204" pitchFamily="66" charset="0"/>
              </a:endParaRPr>
            </a:p>
            <a:p>
              <a:pPr algn="ctr" defTabSz="914400" fontAlgn="auto">
                <a:spcBef>
                  <a:spcPts val="0"/>
                </a:spcBef>
                <a:spcAft>
                  <a:spcPts val="0"/>
                </a:spcAft>
                <a:defRPr/>
              </a:pPr>
              <a:endParaRPr lang="zh-CN" altLang="en-US" sz="1575" b="0" kern="0" smtClean="0">
                <a:solidFill>
                  <a:srgbClr val="007A77"/>
                </a:solidFill>
                <a:latin typeface="Comic Sans MS" panose="030F0702030302020204" pitchFamily="66" charset="0"/>
              </a:endParaRPr>
            </a:p>
          </p:txBody>
        </p:sp>
        <p:sp>
          <p:nvSpPr>
            <p:cNvPr id="40" name="Rectangle 55"/>
            <p:cNvSpPr>
              <a:spLocks noChangeArrowheads="1"/>
            </p:cNvSpPr>
            <p:nvPr/>
          </p:nvSpPr>
          <p:spPr bwMode="auto">
            <a:xfrm>
              <a:off x="1910" y="3632"/>
              <a:ext cx="19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ctr" defTabSz="914400" fontAlgn="auto">
                <a:spcBef>
                  <a:spcPts val="0"/>
                </a:spcBef>
                <a:spcAft>
                  <a:spcPts val="0"/>
                </a:spcAft>
                <a:defRPr/>
              </a:pPr>
              <a:r>
                <a:rPr lang="zh-CN" altLang="en-US" sz="1400" b="0" kern="0" smtClean="0">
                  <a:solidFill>
                    <a:srgbClr val="000066"/>
                  </a:solidFill>
                  <a:latin typeface="Comic Sans MS" panose="030F0702030302020204" pitchFamily="66" charset="0"/>
                  <a:ea typeface="楷体" panose="02010609060101010101" pitchFamily="49" charset="-122"/>
                </a:rPr>
                <a:t>操作系统功能示意图</a:t>
              </a:r>
              <a:endParaRPr lang="zh-CN" altLang="en-US" sz="1400" b="0" kern="0" smtClean="0">
                <a:solidFill>
                  <a:srgbClr val="000066"/>
                </a:solidFill>
                <a:latin typeface="Comic Sans MS" panose="030F0702030302020204" pitchFamily="66" charset="0"/>
                <a:ea typeface="楷体" panose="02010609060101010101" pitchFamily="49" charset="-122"/>
              </a:endParaRPr>
            </a:p>
          </p:txBody>
        </p:sp>
      </p:grpSp>
      <p:sp>
        <p:nvSpPr>
          <p:cNvPr id="4" name="圆角矩形标注 3"/>
          <p:cNvSpPr/>
          <p:nvPr/>
        </p:nvSpPr>
        <p:spPr>
          <a:xfrm>
            <a:off x="6858000" y="3410585"/>
            <a:ext cx="2202815" cy="535305"/>
          </a:xfrm>
          <a:prstGeom prst="wedgeRoundRectCallout">
            <a:avLst>
              <a:gd name="adj1" fmla="val -69112"/>
              <a:gd name="adj2" fmla="val -109549"/>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l"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裸机：包含 CPU、内存、硬 盘、主板等</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5" name="圆角矩形标注 4"/>
          <p:cNvSpPr/>
          <p:nvPr/>
        </p:nvSpPr>
        <p:spPr>
          <a:xfrm>
            <a:off x="6945630" y="2724785"/>
            <a:ext cx="1741170" cy="374015"/>
          </a:xfrm>
          <a:prstGeom prst="wedgeRoundRectCallout">
            <a:avLst>
              <a:gd name="adj1" fmla="val -98140"/>
              <a:gd name="adj2" fmla="val -12752"/>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ctr"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如：Windows 10</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6" name="圆角矩形标注 5"/>
          <p:cNvSpPr/>
          <p:nvPr/>
        </p:nvSpPr>
        <p:spPr>
          <a:xfrm>
            <a:off x="6858000" y="1735455"/>
            <a:ext cx="2202815" cy="825500"/>
          </a:xfrm>
          <a:prstGeom prst="wedgeRoundRectCallout">
            <a:avLst>
              <a:gd name="adj1" fmla="val -95257"/>
              <a:gd name="adj2" fmla="val 32461"/>
              <a:gd name="adj3" fmla="val 16667"/>
            </a:avLst>
          </a:prstGeom>
          <a:solidFill>
            <a:srgbClr val="92D050"/>
          </a:solidFill>
          <a:ln w="38100" cap="sq" cmpd="sng" algn="ctr">
            <a:noFill/>
            <a:prstDash val="solid"/>
            <a:round/>
            <a:headEnd type="none" w="med" len="med"/>
            <a:tailEnd type="none" w="med" len="med"/>
          </a:ln>
        </p:spPr>
        <p:txBody>
          <a:bodyPr vert="horz" wrap="square" lIns="67511" tIns="35106" rIns="67511" bIns="35106" numCol="1" anchor="ctr" anchorCtr="0" compatLnSpc="1"/>
          <a:p>
            <a:pPr marL="0" marR="0" indent="0" algn="l" defTabSz="914400" rtl="0" eaLnBrk="0" fontAlgn="base" latinLnBrk="0" hangingPunct="0">
              <a:lnSpc>
                <a:spcPct val="100000"/>
              </a:lnSpc>
              <a:spcBef>
                <a:spcPct val="0"/>
              </a:spcBef>
              <a:spcAft>
                <a:spcPct val="0"/>
              </a:spcAft>
              <a:buClrTx/>
              <a:buSzTx/>
              <a:buFontTx/>
              <a:buNone/>
            </a:pP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应用程序：如QQ、</a:t>
            </a:r>
            <a:r>
              <a:rPr kumimoji="0" lang="en-US"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office</a:t>
            </a:r>
            <a:r>
              <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rPr>
              <a:t>、英雄联盟、绝地求生、迅雷…</a:t>
            </a:r>
            <a:endParaRPr kumimoji="0" sz="1500" b="1" i="0" u="none" strike="noStrike" cap="none" normalizeH="0" baseline="0" smtClean="0">
              <a:ln>
                <a:noFill/>
              </a:ln>
              <a:solidFill>
                <a:schemeClr val="tx1"/>
              </a:solidFill>
              <a:effectLst/>
              <a:latin typeface="Trebuchet MS" panose="020B0603020202020204" pitchFamily="34" charset="0"/>
              <a:ea typeface="宋体" panose="02010600030101010101" pitchFamily="2" charset="-122"/>
            </a:endParaRPr>
          </a:p>
        </p:txBody>
      </p:sp>
      <p:sp>
        <p:nvSpPr>
          <p:cNvPr id="7" name="灯片编号占位符 6"/>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1000"/>
                                        <p:tgtEl>
                                          <p:spTgt spid="25"/>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1+#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381000" y="209550"/>
            <a:ext cx="8201025" cy="4642485"/>
          </a:xfrm>
          <a:prstGeom prst="rect">
            <a:avLst/>
          </a:prstGeom>
        </p:spPr>
      </p:pic>
      <p:sp>
        <p:nvSpPr>
          <p:cNvPr id="5" name="矩形 4"/>
          <p:cNvSpPr/>
          <p:nvPr/>
        </p:nvSpPr>
        <p:spPr>
          <a:xfrm>
            <a:off x="5897245" y="2571750"/>
            <a:ext cx="412750" cy="163195"/>
          </a:xfrm>
          <a:prstGeom prst="rect">
            <a:avLst/>
          </a:prstGeom>
          <a:solidFill>
            <a:schemeClr val="bg1"/>
          </a:solidFill>
          <a:ln w="38100" cap="sq" cmpd="sng" algn="ctr">
            <a:no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endParaRPr>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r>
              <a:rPr lang="zh-CN" altLang="en-US"/>
              <a:t>体系结构</a:t>
            </a:r>
            <a:endParaRPr lang="zh-CN" altLang="en-US"/>
          </a:p>
        </p:txBody>
      </p:sp>
      <p:pic>
        <p:nvPicPr>
          <p:cNvPr id="4" name="内容占位符 3"/>
          <p:cNvPicPr>
            <a:picLocks noChangeAspect="1"/>
          </p:cNvPicPr>
          <p:nvPr>
            <p:ph idx="1"/>
          </p:nvPr>
        </p:nvPicPr>
        <p:blipFill>
          <a:blip r:embed="rId1"/>
          <a:stretch>
            <a:fillRect/>
          </a:stretch>
        </p:blipFill>
        <p:spPr>
          <a:xfrm>
            <a:off x="990600" y="2115185"/>
            <a:ext cx="6931025" cy="1390650"/>
          </a:xfrm>
          <a:prstGeom prst="rect">
            <a:avLst/>
          </a:prstGeom>
        </p:spPr>
      </p:pic>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操作系统的内核</a:t>
            </a:r>
            <a:endParaRPr lang="zh-CN" altLang="en-US"/>
          </a:p>
        </p:txBody>
      </p:sp>
      <p:pic>
        <p:nvPicPr>
          <p:cNvPr id="4" name="内容占位符 3"/>
          <p:cNvPicPr>
            <a:picLocks noChangeAspect="1"/>
          </p:cNvPicPr>
          <p:nvPr>
            <p:ph idx="1"/>
          </p:nvPr>
        </p:nvPicPr>
        <p:blipFill>
          <a:blip r:embed="rId1"/>
          <a:stretch>
            <a:fillRect/>
          </a:stretch>
        </p:blipFill>
        <p:spPr>
          <a:xfrm>
            <a:off x="457200" y="1165225"/>
            <a:ext cx="8576310" cy="3320415"/>
          </a:xfrm>
          <a:prstGeom prst="rect">
            <a:avLst/>
          </a:prstGeom>
        </p:spPr>
      </p:pic>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操作系统的内核</a:t>
            </a:r>
            <a:endParaRPr lang="zh-CN" altLang="en-US"/>
          </a:p>
        </p:txBody>
      </p:sp>
      <p:sp>
        <p:nvSpPr>
          <p:cNvPr id="3" name="内容占位符 2"/>
          <p:cNvSpPr>
            <a:spLocks noGrp="1"/>
          </p:cNvSpPr>
          <p:nvPr>
            <p:ph idx="1"/>
          </p:nvPr>
        </p:nvSpPr>
        <p:spPr/>
        <p:txBody>
          <a:bodyPr/>
          <a:p>
            <a:r>
              <a:rPr lang="zh-CN" altLang="en-US">
                <a:solidFill>
                  <a:srgbClr val="FF0000"/>
                </a:solidFill>
              </a:rPr>
              <a:t>内核</a:t>
            </a:r>
            <a:r>
              <a:rPr lang="zh-CN" altLang="en-US"/>
              <a:t>是操作系统最基本、最核心的部分。 实现操作系统内核功能的那些程序就是</a:t>
            </a:r>
            <a:r>
              <a:rPr lang="zh-CN" altLang="en-US">
                <a:solidFill>
                  <a:srgbClr val="FF0000"/>
                </a:solidFill>
              </a:rPr>
              <a:t>内核程序</a:t>
            </a:r>
            <a:r>
              <a:rPr lang="zh-CN" altLang="en-US"/>
              <a:t>。</a:t>
            </a:r>
            <a:endParaRPr lang="zh-CN" altLang="en-US"/>
          </a:p>
        </p:txBody>
      </p:sp>
      <p:pic>
        <p:nvPicPr>
          <p:cNvPr id="5" name="图片 4"/>
          <p:cNvPicPr>
            <a:picLocks noChangeAspect="1"/>
          </p:cNvPicPr>
          <p:nvPr/>
        </p:nvPicPr>
        <p:blipFill>
          <a:blip r:embed="rId1"/>
          <a:stretch>
            <a:fillRect/>
          </a:stretch>
        </p:blipFill>
        <p:spPr>
          <a:xfrm>
            <a:off x="685800" y="2038985"/>
            <a:ext cx="7458075" cy="2906395"/>
          </a:xfrm>
          <a:prstGeom prst="rect">
            <a:avLst/>
          </a:prstGeom>
        </p:spPr>
      </p:pic>
      <p:sp>
        <p:nvSpPr>
          <p:cNvPr id="6" name="文本框 5"/>
          <p:cNvSpPr txBox="1"/>
          <p:nvPr/>
        </p:nvSpPr>
        <p:spPr>
          <a:xfrm>
            <a:off x="6858000" y="2115185"/>
            <a:ext cx="2286000" cy="1476375"/>
          </a:xfrm>
          <a:prstGeom prst="rect">
            <a:avLst/>
          </a:prstGeom>
          <a:noFill/>
        </p:spPr>
        <p:txBody>
          <a:bodyPr wrap="square" rtlCol="0" anchor="t">
            <a:spAutoFit/>
          </a:bodyPr>
          <a:p>
            <a:r>
              <a:rPr lang="zh-CN" altLang="en-US" sz="1800">
                <a:solidFill>
                  <a:schemeClr val="tx1"/>
                </a:solidFill>
              </a:rPr>
              <a:t>注意： 操作系统内核需要运行在</a:t>
            </a:r>
            <a:r>
              <a:rPr lang="zh-CN" altLang="en-US" sz="1800">
                <a:solidFill>
                  <a:srgbClr val="FF0000"/>
                </a:solidFill>
              </a:rPr>
              <a:t>内核态</a:t>
            </a:r>
            <a:endParaRPr lang="zh-CN" altLang="en-US" sz="1800">
              <a:solidFill>
                <a:srgbClr val="FF0000"/>
              </a:solidFill>
            </a:endParaRPr>
          </a:p>
          <a:p>
            <a:endParaRPr lang="zh-CN" altLang="en-US" sz="1800">
              <a:solidFill>
                <a:schemeClr val="tx1"/>
              </a:solidFill>
            </a:endParaRPr>
          </a:p>
          <a:p>
            <a:r>
              <a:rPr lang="zh-CN" altLang="en-US" sz="1800">
                <a:solidFill>
                  <a:schemeClr val="tx1"/>
                </a:solidFill>
              </a:rPr>
              <a:t>操作系统的非内核功能运行在</a:t>
            </a:r>
            <a:r>
              <a:rPr lang="zh-CN" altLang="en-US" sz="1800">
                <a:solidFill>
                  <a:srgbClr val="FF0000"/>
                </a:solidFill>
              </a:rPr>
              <a:t>用户态</a:t>
            </a:r>
            <a:endParaRPr lang="zh-CN" altLang="en-US" sz="1800">
              <a:solidFill>
                <a:srgbClr val="FF000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大内核 v.s. 微</a:t>
            </a:r>
            <a:r>
              <a:rPr lang="zh-CN" altLang="en-US">
                <a:sym typeface="+mn-ea"/>
              </a:rPr>
              <a:t>内核</a:t>
            </a:r>
            <a:endParaRPr lang="zh-CN" altLang="en-US">
              <a:sym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914400" y="1124585"/>
            <a:ext cx="3261360" cy="3029585"/>
          </a:xfrm>
          <a:prstGeom prst="rect">
            <a:avLst/>
          </a:prstGeom>
        </p:spPr>
      </p:pic>
      <p:pic>
        <p:nvPicPr>
          <p:cNvPr id="6" name="图片 5"/>
          <p:cNvPicPr>
            <a:picLocks noChangeAspect="1"/>
          </p:cNvPicPr>
          <p:nvPr/>
        </p:nvPicPr>
        <p:blipFill>
          <a:blip r:embed="rId2"/>
          <a:stretch>
            <a:fillRect/>
          </a:stretch>
        </p:blipFill>
        <p:spPr>
          <a:xfrm>
            <a:off x="4724400" y="1124585"/>
            <a:ext cx="3342640" cy="3011805"/>
          </a:xfrm>
          <a:prstGeom prst="rect">
            <a:avLst/>
          </a:prstGeom>
        </p:spPr>
      </p:pic>
      <p:sp>
        <p:nvSpPr>
          <p:cNvPr id="7" name="文本框 6"/>
          <p:cNvSpPr txBox="1"/>
          <p:nvPr/>
        </p:nvSpPr>
        <p:spPr>
          <a:xfrm>
            <a:off x="800100" y="4304665"/>
            <a:ext cx="8030210" cy="368300"/>
          </a:xfrm>
          <a:prstGeom prst="rect">
            <a:avLst/>
          </a:prstGeom>
          <a:noFill/>
        </p:spPr>
        <p:txBody>
          <a:bodyPr wrap="square" rtlCol="0" anchor="t">
            <a:spAutoFit/>
          </a:bodyPr>
          <a:p>
            <a:r>
              <a:rPr lang="zh-CN" altLang="en-US" sz="1800">
                <a:solidFill>
                  <a:schemeClr val="tx1"/>
                </a:solidFill>
              </a:rPr>
              <a:t>注意：变态的过程是有</a:t>
            </a:r>
            <a:r>
              <a:rPr lang="zh-CN" altLang="en-US" sz="1800">
                <a:solidFill>
                  <a:srgbClr val="FF0000"/>
                </a:solidFill>
              </a:rPr>
              <a:t>成本</a:t>
            </a:r>
            <a:r>
              <a:rPr lang="zh-CN" altLang="en-US" sz="1800">
                <a:solidFill>
                  <a:schemeClr val="tx1"/>
                </a:solidFill>
              </a:rPr>
              <a:t>的，要消耗不少时间，频繁地变态会</a:t>
            </a:r>
            <a:r>
              <a:rPr lang="zh-CN" altLang="en-US" sz="1800">
                <a:solidFill>
                  <a:srgbClr val="FF0000"/>
                </a:solidFill>
              </a:rPr>
              <a:t>降低系统性能</a:t>
            </a:r>
            <a:endParaRPr lang="zh-CN" altLang="en-US" sz="1800">
              <a:solidFill>
                <a:srgbClr val="FF0000"/>
              </a:solidFill>
            </a:endParaRPr>
          </a:p>
        </p:txBody>
      </p:sp>
    </p:spTree>
  </p:cSld>
  <p:clrMapOvr>
    <a:masterClrMapping/>
  </p:clrMapOvr>
  <p:transition spd="slow">
    <p:pull dir="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微内核的OS结构</a:t>
            </a:r>
            <a:endParaRPr lang="zh-CN" altLang="en-US"/>
          </a:p>
        </p:txBody>
      </p:sp>
      <p:sp>
        <p:nvSpPr>
          <p:cNvPr id="3" name="内容占位符 2"/>
          <p:cNvSpPr>
            <a:spLocks noGrp="1"/>
          </p:cNvSpPr>
          <p:nvPr>
            <p:ph idx="1"/>
          </p:nvPr>
        </p:nvSpPr>
        <p:spPr/>
        <p:txBody>
          <a:bodyPr/>
          <a:p>
            <a:r>
              <a:rPr lang="zh-CN" altLang="en-US"/>
              <a:t>在OS内核中只留下一些最基本的功能，而将其他服务分离出去，由工作在用户态下的进程来实现，形成所谓“客户/服务器”模式。客户进程可通过内核向服务器进程发送请求，以获取OS的服务</a:t>
            </a:r>
            <a:endParaRPr lang="zh-CN" altLang="en-US"/>
          </a:p>
        </p:txBody>
      </p:sp>
      <p:sp>
        <p:nvSpPr>
          <p:cNvPr id="43011" name="Rectangle 4"/>
          <p:cNvSpPr>
            <a:spLocks noChangeArrowheads="1"/>
          </p:cNvSpPr>
          <p:nvPr/>
        </p:nvSpPr>
        <p:spPr bwMode="auto">
          <a:xfrm>
            <a:off x="1325788" y="2743680"/>
            <a:ext cx="6492423" cy="240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86" tIns="40843" rIns="81686" bIns="40843"/>
          <a:lstStyle>
            <a:lvl1pPr marL="342900" indent="-342900" eaLnBrk="0" hangingPunct="0">
              <a:defRPr sz="2400">
                <a:solidFill>
                  <a:schemeClr val="tx1"/>
                </a:solidFill>
                <a:latin typeface="Calibri" panose="020F0502020204030204" pitchFamily="34" charset="0"/>
                <a:ea typeface="宋体" panose="02010600030101010101" pitchFamily="2" charset="-122"/>
              </a:defRPr>
            </a:lvl1pPr>
            <a:lvl2pPr marL="742950" indent="-285750" eaLnBrk="0" hangingPunct="0">
              <a:defRPr sz="2400">
                <a:solidFill>
                  <a:schemeClr val="tx1"/>
                </a:solidFill>
                <a:latin typeface="Calibri" panose="020F0502020204030204" pitchFamily="34" charset="0"/>
                <a:ea typeface="宋体" panose="02010600030101010101" pitchFamily="2" charset="-122"/>
              </a:defRPr>
            </a:lvl2pPr>
            <a:lvl3pPr marL="1143000" indent="-228600" eaLnBrk="0" hangingPunct="0">
              <a:defRPr sz="2400">
                <a:solidFill>
                  <a:schemeClr val="tx1"/>
                </a:solidFill>
                <a:latin typeface="Calibri" panose="020F0502020204030204" pitchFamily="34" charset="0"/>
                <a:ea typeface="宋体" panose="02010600030101010101" pitchFamily="2" charset="-122"/>
              </a:defRPr>
            </a:lvl3pPr>
            <a:lvl4pPr marL="1600200" indent="-228600" eaLnBrk="0" hangingPunct="0">
              <a:defRPr sz="2400">
                <a:solidFill>
                  <a:schemeClr val="tx1"/>
                </a:solidFill>
                <a:latin typeface="Calibri" panose="020F0502020204030204" pitchFamily="34" charset="0"/>
                <a:ea typeface="宋体" panose="02010600030101010101" pitchFamily="2" charset="-122"/>
              </a:defRPr>
            </a:lvl4pPr>
            <a:lvl5pPr marL="2057400" indent="-228600" eaLnBrk="0" hangingPunct="0">
              <a:defRPr sz="2400">
                <a:solidFill>
                  <a:schemeClr val="tx1"/>
                </a:solidFill>
                <a:latin typeface="Calibri" panose="020F050202020403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0" indent="0" eaLnBrk="1" hangingPunct="1">
              <a:lnSpc>
                <a:spcPct val="150000"/>
              </a:lnSpc>
              <a:buClr>
                <a:schemeClr val="hlink"/>
              </a:buClr>
              <a:buSzPct val="75000"/>
              <a:buFont typeface="Wingdings" panose="05000000000000000000" pitchFamily="2" charset="2"/>
            </a:pPr>
            <a:r>
              <a:rPr lang="zh-CN" altLang="en-US" sz="2100" dirty="0">
                <a:solidFill>
                  <a:srgbClr val="FF3300"/>
                </a:solidFill>
                <a:latin typeface="楷体" panose="02010609060101010101" pitchFamily="49" charset="-122"/>
                <a:ea typeface="楷体" panose="02010609060101010101" pitchFamily="49" charset="-122"/>
              </a:rPr>
              <a:t>特点</a:t>
            </a:r>
            <a:endParaRPr lang="zh-CN" altLang="en-US" sz="2100" dirty="0">
              <a:solidFill>
                <a:srgbClr val="FF3300"/>
              </a:solidFill>
              <a:latin typeface="楷体" panose="02010609060101010101" pitchFamily="49" charset="-122"/>
              <a:ea typeface="楷体" panose="02010609060101010101" pitchFamily="49" charset="-122"/>
            </a:endParaRPr>
          </a:p>
          <a:p>
            <a:pPr marL="1371600" lvl="2" indent="-457200" eaLnBrk="1" hangingPunct="1">
              <a:lnSpc>
                <a:spcPct val="110000"/>
              </a:lnSpc>
              <a:buClr>
                <a:schemeClr val="hlink"/>
              </a:buClr>
              <a:buSzPct val="80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小而精练</a:t>
            </a:r>
            <a:endParaRPr lang="zh-CN" altLang="en-US" sz="2100" dirty="0">
              <a:solidFill>
                <a:srgbClr val="003366"/>
              </a:solidFill>
              <a:latin typeface="楷体" panose="02010609060101010101" pitchFamily="49" charset="-122"/>
              <a:ea typeface="楷体" panose="02010609060101010101" pitchFamily="49" charset="-122"/>
            </a:endParaRPr>
          </a:p>
          <a:p>
            <a:pPr marL="1371600" lvl="2" indent="-457200" eaLnBrk="1" hangingPunct="1">
              <a:lnSpc>
                <a:spcPct val="110000"/>
              </a:lnSpc>
              <a:buClr>
                <a:schemeClr val="hlink"/>
              </a:buClr>
              <a:buSzPct val="80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系统的灵活性和可扩充性好</a:t>
            </a:r>
            <a:endParaRPr lang="zh-CN" altLang="en-US" sz="2100" dirty="0">
              <a:solidFill>
                <a:srgbClr val="003366"/>
              </a:solidFill>
              <a:latin typeface="楷体" panose="02010609060101010101" pitchFamily="49" charset="-122"/>
              <a:ea typeface="楷体" panose="02010609060101010101" pitchFamily="49" charset="-122"/>
            </a:endParaRPr>
          </a:p>
          <a:p>
            <a:pPr marL="1371600" lvl="2" indent="-457200" eaLnBrk="1" hangingPunct="1">
              <a:lnSpc>
                <a:spcPct val="110000"/>
              </a:lnSpc>
              <a:buClr>
                <a:schemeClr val="hlink"/>
              </a:buClr>
              <a:buSzPct val="80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系统的可靠性高</a:t>
            </a:r>
            <a:endParaRPr lang="zh-CN" altLang="en-US" sz="2100" dirty="0">
              <a:solidFill>
                <a:srgbClr val="003366"/>
              </a:solidFill>
              <a:latin typeface="楷体" panose="02010609060101010101" pitchFamily="49" charset="-122"/>
              <a:ea typeface="楷体" panose="02010609060101010101" pitchFamily="49" charset="-122"/>
            </a:endParaRPr>
          </a:p>
          <a:p>
            <a:pPr marL="1371600" lvl="2" indent="-457200" eaLnBrk="1" hangingPunct="1">
              <a:lnSpc>
                <a:spcPct val="110000"/>
              </a:lnSpc>
              <a:buClr>
                <a:schemeClr val="hlink"/>
              </a:buClr>
              <a:buSzPct val="80000"/>
              <a:buFont typeface="Wingdings" panose="05000000000000000000" pitchFamily="2" charset="2"/>
              <a:buChar char="ü"/>
            </a:pPr>
            <a:r>
              <a:rPr lang="zh-CN" altLang="en-US" sz="2100" dirty="0">
                <a:solidFill>
                  <a:srgbClr val="003366"/>
                </a:solidFill>
                <a:latin typeface="楷体" panose="02010609060101010101" pitchFamily="49" charset="-122"/>
                <a:ea typeface="楷体" panose="02010609060101010101" pitchFamily="49" charset="-122"/>
              </a:rPr>
              <a:t>适用于分布式</a:t>
            </a:r>
            <a:r>
              <a:rPr lang="zh-CN" altLang="en-US" sz="2100" dirty="0" smtClean="0">
                <a:solidFill>
                  <a:srgbClr val="003366"/>
                </a:solidFill>
                <a:latin typeface="楷体" panose="02010609060101010101" pitchFamily="49" charset="-122"/>
                <a:ea typeface="楷体" panose="02010609060101010101" pitchFamily="49" charset="-122"/>
              </a:rPr>
              <a:t>系统</a:t>
            </a:r>
            <a:endParaRPr lang="en-US" altLang="zh-CN" sz="2100" dirty="0">
              <a:solidFill>
                <a:srgbClr val="003366"/>
              </a:solidFill>
              <a:latin typeface="楷体" panose="02010609060101010101" pitchFamily="49" charset="-122"/>
              <a:ea typeface="楷体" panose="02010609060101010101" pitchFamily="49" charset="-122"/>
            </a:endParaRPr>
          </a:p>
          <a:p>
            <a:pPr marL="554355" lvl="2" indent="0" eaLnBrk="1" hangingPunct="1">
              <a:lnSpc>
                <a:spcPct val="110000"/>
              </a:lnSpc>
              <a:buClr>
                <a:schemeClr val="hlink"/>
              </a:buClr>
              <a:buSzPct val="80000"/>
            </a:pPr>
            <a:r>
              <a:rPr lang="zh-CN" altLang="en-US" sz="2100" dirty="0" smtClean="0">
                <a:solidFill>
                  <a:srgbClr val="003366"/>
                </a:solidFill>
                <a:latin typeface="楷体" panose="02010609060101010101" pitchFamily="49" charset="-122"/>
                <a:ea typeface="楷体" panose="02010609060101010101" pitchFamily="49" charset="-122"/>
              </a:rPr>
              <a:t>例</a:t>
            </a:r>
            <a:r>
              <a:rPr lang="zh-CN" altLang="en-US" sz="2100" dirty="0">
                <a:solidFill>
                  <a:srgbClr val="003366"/>
                </a:solidFill>
                <a:latin typeface="楷体" panose="02010609060101010101" pitchFamily="49" charset="-122"/>
                <a:ea typeface="楷体" panose="02010609060101010101" pitchFamily="49" charset="-122"/>
              </a:rPr>
              <a:t>，</a:t>
            </a:r>
            <a:r>
              <a:rPr lang="en-US" altLang="zh-CN" sz="2100" dirty="0">
                <a:solidFill>
                  <a:srgbClr val="003366"/>
                </a:solidFill>
                <a:latin typeface="楷体" panose="02010609060101010101" pitchFamily="49" charset="-122"/>
                <a:ea typeface="楷体" panose="02010609060101010101" pitchFamily="49" charset="-122"/>
              </a:rPr>
              <a:t>windows 2000/XP</a:t>
            </a:r>
            <a:r>
              <a:rPr lang="zh-CN" altLang="en-US" sz="2100" dirty="0">
                <a:solidFill>
                  <a:srgbClr val="003366"/>
                </a:solidFill>
                <a:latin typeface="楷体" panose="02010609060101010101" pitchFamily="49" charset="-122"/>
                <a:ea typeface="楷体" panose="02010609060101010101" pitchFamily="49" charset="-122"/>
              </a:rPr>
              <a:t>、</a:t>
            </a:r>
            <a:r>
              <a:rPr lang="en-US" altLang="zh-CN" sz="2100" dirty="0">
                <a:solidFill>
                  <a:srgbClr val="003366"/>
                </a:solidFill>
                <a:latin typeface="楷体" panose="02010609060101010101" pitchFamily="49" charset="-122"/>
                <a:ea typeface="楷体" panose="02010609060101010101" pitchFamily="49" charset="-122"/>
              </a:rPr>
              <a:t>UNIX</a:t>
            </a:r>
            <a:r>
              <a:rPr lang="zh-CN" altLang="en-US" sz="2100" dirty="0">
                <a:solidFill>
                  <a:srgbClr val="003366"/>
                </a:solidFill>
                <a:latin typeface="楷体" panose="02010609060101010101" pitchFamily="49" charset="-122"/>
                <a:ea typeface="楷体" panose="02010609060101010101" pitchFamily="49" charset="-122"/>
              </a:rPr>
              <a:t>、嵌入式</a:t>
            </a:r>
            <a:r>
              <a:rPr lang="en-US" altLang="zh-CN" sz="2100" dirty="0">
                <a:solidFill>
                  <a:srgbClr val="003366"/>
                </a:solidFill>
                <a:latin typeface="楷体" panose="02010609060101010101" pitchFamily="49" charset="-122"/>
                <a:ea typeface="楷体" panose="02010609060101010101" pitchFamily="49" charset="-122"/>
              </a:rPr>
              <a:t>OS</a:t>
            </a:r>
            <a:endParaRPr lang="en-US" altLang="zh-CN" sz="2100" dirty="0">
              <a:solidFill>
                <a:srgbClr val="003366"/>
              </a:solidFill>
              <a:latin typeface="楷体" panose="02010609060101010101" pitchFamily="49" charset="-122"/>
              <a:ea typeface="楷体" panose="02010609060101010101" pitchFamily="49" charset="-122"/>
            </a:endParaRPr>
          </a:p>
          <a:p>
            <a:pPr lvl="2" eaLnBrk="1" hangingPunct="1">
              <a:lnSpc>
                <a:spcPct val="110000"/>
              </a:lnSpc>
              <a:buClr>
                <a:schemeClr val="hlink"/>
              </a:buClr>
              <a:buSzPct val="80000"/>
              <a:buFont typeface="Wingdings" panose="05000000000000000000" pitchFamily="2" charset="2"/>
              <a:buChar char="Ø"/>
            </a:pPr>
            <a:endParaRPr lang="zh-CN" altLang="en-US" sz="2100" dirty="0">
              <a:solidFill>
                <a:srgbClr val="003366"/>
              </a:solidFill>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客户/服务器模式</a:t>
            </a:r>
            <a:endParaRPr lang="zh-CN" altLang="en-US"/>
          </a:p>
        </p:txBody>
      </p:sp>
      <p:sp>
        <p:nvSpPr>
          <p:cNvPr id="3" name="内容占位符 2"/>
          <p:cNvSpPr>
            <a:spLocks noGrp="1"/>
          </p:cNvSpPr>
          <p:nvPr>
            <p:ph idx="1"/>
          </p:nvPr>
        </p:nvSpPr>
        <p:spPr/>
        <p:txBody>
          <a:bodyPr/>
          <a:p>
            <a:endParaRPr lang="zh-CN" altLang="en-US">
              <a:solidFill>
                <a:schemeClr val="tx1"/>
              </a:solidFill>
              <a:effectLst/>
            </a:endParaRPr>
          </a:p>
        </p:txBody>
      </p:sp>
      <p:sp>
        <p:nvSpPr>
          <p:cNvPr id="4" name="灯片编号占位符 3"/>
          <p:cNvSpPr>
            <a:spLocks noGrp="1"/>
          </p:cNvSpPr>
          <p:nvPr>
            <p:ph type="sldNum" sz="quarter" idx="4"/>
          </p:nvPr>
        </p:nvSpPr>
        <p:spPr>
          <a:xfrm>
            <a:off x="6457950" y="4539496"/>
            <a:ext cx="2057400" cy="273892"/>
          </a:xfrm>
        </p:spPr>
        <p:txBody>
          <a:bodyPr/>
          <a:p>
            <a:fld id="{7D9BB5D0-35E4-459D-AEF3-FE4D7C45CC19}" type="slidenum">
              <a:rPr lang="zh-CN" altLang="en-US" smtClean="0">
                <a:solidFill>
                  <a:schemeClr val="tx1"/>
                </a:solidFill>
                <a:effectLst/>
              </a:rPr>
            </a:fld>
            <a:endParaRPr lang="zh-CN" altLang="en-US" smtClean="0">
              <a:solidFill>
                <a:schemeClr val="tx1"/>
              </a:solidFill>
              <a:effectLst/>
            </a:endParaRPr>
          </a:p>
        </p:txBody>
      </p:sp>
      <p:sp>
        <p:nvSpPr>
          <p:cNvPr id="327684" name="矩形 327683"/>
          <p:cNvSpPr/>
          <p:nvPr/>
        </p:nvSpPr>
        <p:spPr>
          <a:xfrm>
            <a:off x="3962400" y="3597275"/>
            <a:ext cx="2841625" cy="671513"/>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裸机（硬件）</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327685" name="矩形 327684"/>
          <p:cNvSpPr/>
          <p:nvPr/>
        </p:nvSpPr>
        <p:spPr>
          <a:xfrm>
            <a:off x="4419600" y="2530475"/>
            <a:ext cx="1219200" cy="838200"/>
          </a:xfrm>
          <a:prstGeom prst="rect">
            <a:avLst/>
          </a:prstGeom>
          <a:solidFill>
            <a:srgbClr val="00CCFF"/>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微内核</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grpSp>
        <p:nvGrpSpPr>
          <p:cNvPr id="327686" name="组合 327685"/>
          <p:cNvGrpSpPr/>
          <p:nvPr/>
        </p:nvGrpSpPr>
        <p:grpSpPr>
          <a:xfrm>
            <a:off x="838200" y="1158875"/>
            <a:ext cx="8305800" cy="1093788"/>
            <a:chOff x="528" y="1920"/>
            <a:chExt cx="4944" cy="576"/>
          </a:xfrm>
        </p:grpSpPr>
        <p:sp>
          <p:nvSpPr>
            <p:cNvPr id="327687" name="矩形 327686"/>
            <p:cNvSpPr/>
            <p:nvPr/>
          </p:nvSpPr>
          <p:spPr>
            <a:xfrm>
              <a:off x="720" y="1920"/>
              <a:ext cx="576" cy="43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客  户</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进  程</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327688" name="矩形 327687"/>
            <p:cNvSpPr/>
            <p:nvPr/>
          </p:nvSpPr>
          <p:spPr>
            <a:xfrm>
              <a:off x="1488" y="1920"/>
              <a:ext cx="575" cy="43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客  户</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进  程</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327689" name="矩形 327688"/>
            <p:cNvSpPr/>
            <p:nvPr/>
          </p:nvSpPr>
          <p:spPr>
            <a:xfrm>
              <a:off x="3072" y="1920"/>
              <a:ext cx="576" cy="43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进程</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服务器</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327690" name="矩形 327689"/>
            <p:cNvSpPr/>
            <p:nvPr/>
          </p:nvSpPr>
          <p:spPr>
            <a:xfrm>
              <a:off x="3840" y="1920"/>
              <a:ext cx="575" cy="43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存储器</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服务器</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327691" name="矩形 327690"/>
            <p:cNvSpPr/>
            <p:nvPr/>
          </p:nvSpPr>
          <p:spPr>
            <a:xfrm>
              <a:off x="4608" y="1920"/>
              <a:ext cx="575" cy="43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文件</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服务器</a:t>
              </a:r>
              <a:endParaRPr kumimoji="0" lang="zh-CN" altLang="en-US" sz="1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78868" name="直接连接符 327691"/>
            <p:cNvSpPr/>
            <p:nvPr/>
          </p:nvSpPr>
          <p:spPr>
            <a:xfrm>
              <a:off x="2304" y="2256"/>
              <a:ext cx="528" cy="0"/>
            </a:xfrm>
            <a:prstGeom prst="line">
              <a:avLst/>
            </a:prstGeom>
            <a:ln w="19050" cap="flat" cmpd="sng">
              <a:solidFill>
                <a:schemeClr val="tx1"/>
              </a:solidFill>
              <a:prstDash val="sysDot"/>
              <a:miter/>
              <a:headEnd type="none" w="med" len="med"/>
              <a:tailEnd type="none" w="med" len="med"/>
            </a:ln>
          </p:spPr>
        </p:sp>
        <p:sp>
          <p:nvSpPr>
            <p:cNvPr id="78869" name="直接连接符 327692"/>
            <p:cNvSpPr/>
            <p:nvPr/>
          </p:nvSpPr>
          <p:spPr>
            <a:xfrm>
              <a:off x="528" y="2496"/>
              <a:ext cx="4944" cy="0"/>
            </a:xfrm>
            <a:prstGeom prst="line">
              <a:avLst/>
            </a:prstGeom>
            <a:ln w="9525" cap="flat" cmpd="sng">
              <a:solidFill>
                <a:schemeClr val="tx1"/>
              </a:solidFill>
              <a:prstDash val="solid"/>
              <a:miter/>
              <a:headEnd type="none" w="med" len="med"/>
              <a:tailEnd type="none" w="med" len="med"/>
            </a:ln>
          </p:spPr>
        </p:sp>
      </p:grpSp>
      <p:sp>
        <p:nvSpPr>
          <p:cNvPr id="327694" name="任意多边形 327693"/>
          <p:cNvSpPr/>
          <p:nvPr/>
        </p:nvSpPr>
        <p:spPr>
          <a:xfrm>
            <a:off x="1447800" y="1844675"/>
            <a:ext cx="2971800" cy="1219200"/>
          </a:xfrm>
          <a:custGeom>
            <a:avLst/>
            <a:gdLst/>
            <a:ahLst/>
            <a:cxnLst>
              <a:cxn ang="0">
                <a:pos x="0" y="0"/>
              </a:cxn>
              <a:cxn ang="0">
                <a:pos x="0" y="2147483647"/>
              </a:cxn>
              <a:cxn ang="0">
                <a:pos x="2147483647" y="2147483647"/>
              </a:cxn>
            </a:cxnLst>
            <a:pathLst>
              <a:path w="1872" h="768">
                <a:moveTo>
                  <a:pt x="0" y="0"/>
                </a:moveTo>
                <a:lnTo>
                  <a:pt x="0" y="768"/>
                </a:lnTo>
                <a:lnTo>
                  <a:pt x="1872" y="768"/>
                </a:lnTo>
              </a:path>
            </a:pathLst>
          </a:custGeom>
          <a:noFill/>
          <a:ln w="19050" cap="flat" cmpd="sng">
            <a:solidFill>
              <a:srgbClr val="FF00FF">
                <a:alpha val="100000"/>
              </a:srgbClr>
            </a:solidFill>
            <a:prstDash val="dash"/>
            <a:miter lim="800000"/>
            <a:headEnd type="none" w="med" len="med"/>
            <a:tailEnd type="triangle" w="med" len="med"/>
          </a:ln>
        </p:spPr>
        <p:txBody>
          <a:bodyPr/>
          <a:p>
            <a:endParaRPr lang="zh-CN" altLang="en-US">
              <a:solidFill>
                <a:schemeClr val="tx1"/>
              </a:solidFill>
              <a:effectLst/>
            </a:endParaRPr>
          </a:p>
        </p:txBody>
      </p:sp>
      <p:sp>
        <p:nvSpPr>
          <p:cNvPr id="327695" name="任意多边形 327694"/>
          <p:cNvSpPr/>
          <p:nvPr/>
        </p:nvSpPr>
        <p:spPr>
          <a:xfrm>
            <a:off x="1828800" y="1844675"/>
            <a:ext cx="2590800" cy="990600"/>
          </a:xfrm>
          <a:custGeom>
            <a:avLst/>
            <a:gdLst/>
            <a:ahLst/>
            <a:cxnLst>
              <a:cxn ang="0">
                <a:pos x="2147483647" y="2147483647"/>
              </a:cxn>
              <a:cxn ang="0">
                <a:pos x="0" y="2147483647"/>
              </a:cxn>
              <a:cxn ang="0">
                <a:pos x="0" y="0"/>
              </a:cxn>
            </a:cxnLst>
            <a:pathLst>
              <a:path w="1632" h="624">
                <a:moveTo>
                  <a:pt x="1632" y="624"/>
                </a:moveTo>
                <a:lnTo>
                  <a:pt x="0" y="624"/>
                </a:lnTo>
                <a:lnTo>
                  <a:pt x="0" y="0"/>
                </a:lnTo>
              </a:path>
            </a:pathLst>
          </a:custGeom>
          <a:noFill/>
          <a:ln w="19050" cap="flat" cmpd="sng">
            <a:solidFill>
              <a:srgbClr val="FF00FF">
                <a:alpha val="100000"/>
              </a:srgbClr>
            </a:solidFill>
            <a:prstDash val="solid"/>
            <a:miter lim="800000"/>
            <a:headEnd type="none" w="med" len="med"/>
            <a:tailEnd type="triangle" w="med" len="med"/>
          </a:ln>
        </p:spPr>
        <p:txBody>
          <a:bodyPr/>
          <a:p>
            <a:endParaRPr lang="zh-CN" altLang="en-US">
              <a:solidFill>
                <a:schemeClr val="tx1"/>
              </a:solidFill>
              <a:effectLst/>
            </a:endParaRPr>
          </a:p>
        </p:txBody>
      </p:sp>
      <p:sp>
        <p:nvSpPr>
          <p:cNvPr id="327696" name="任意多边形 327695"/>
          <p:cNvSpPr/>
          <p:nvPr/>
        </p:nvSpPr>
        <p:spPr>
          <a:xfrm>
            <a:off x="5638800" y="1844675"/>
            <a:ext cx="1981200" cy="990600"/>
          </a:xfrm>
          <a:custGeom>
            <a:avLst/>
            <a:gdLst/>
            <a:ahLst/>
            <a:cxnLst>
              <a:cxn ang="0">
                <a:pos x="0" y="2147483647"/>
              </a:cxn>
              <a:cxn ang="0">
                <a:pos x="2147483647" y="2147483647"/>
              </a:cxn>
              <a:cxn ang="0">
                <a:pos x="2147483647" y="0"/>
              </a:cxn>
            </a:cxnLst>
            <a:pathLst>
              <a:path w="1200" h="624">
                <a:moveTo>
                  <a:pt x="0" y="624"/>
                </a:moveTo>
                <a:lnTo>
                  <a:pt x="1200" y="624"/>
                </a:lnTo>
                <a:lnTo>
                  <a:pt x="1200" y="0"/>
                </a:lnTo>
              </a:path>
            </a:pathLst>
          </a:custGeom>
          <a:noFill/>
          <a:ln w="19050" cap="flat" cmpd="sng">
            <a:solidFill>
              <a:srgbClr val="FF00FF">
                <a:alpha val="100000"/>
              </a:srgbClr>
            </a:solidFill>
            <a:prstDash val="solid"/>
            <a:miter lim="800000"/>
            <a:headEnd type="none" w="med" len="med"/>
            <a:tailEnd type="triangle" w="med" len="med"/>
          </a:ln>
        </p:spPr>
        <p:txBody>
          <a:bodyPr/>
          <a:p>
            <a:endParaRPr lang="zh-CN" altLang="en-US">
              <a:solidFill>
                <a:schemeClr val="tx1"/>
              </a:solidFill>
              <a:effectLst/>
            </a:endParaRPr>
          </a:p>
        </p:txBody>
      </p:sp>
      <p:sp>
        <p:nvSpPr>
          <p:cNvPr id="327697" name="任意多边形 327696"/>
          <p:cNvSpPr/>
          <p:nvPr/>
        </p:nvSpPr>
        <p:spPr>
          <a:xfrm>
            <a:off x="5638800" y="1844675"/>
            <a:ext cx="2362200" cy="1219200"/>
          </a:xfrm>
          <a:custGeom>
            <a:avLst/>
            <a:gdLst/>
            <a:ahLst/>
            <a:cxnLst>
              <a:cxn ang="0">
                <a:pos x="2147483647" y="0"/>
              </a:cxn>
              <a:cxn ang="0">
                <a:pos x="2147483647" y="2147483647"/>
              </a:cxn>
              <a:cxn ang="0">
                <a:pos x="0" y="2147483647"/>
              </a:cxn>
            </a:cxnLst>
            <a:pathLst>
              <a:path w="1488" h="768">
                <a:moveTo>
                  <a:pt x="1488" y="0"/>
                </a:moveTo>
                <a:lnTo>
                  <a:pt x="1488" y="768"/>
                </a:lnTo>
                <a:lnTo>
                  <a:pt x="0" y="768"/>
                </a:lnTo>
              </a:path>
            </a:pathLst>
          </a:custGeom>
          <a:noFill/>
          <a:ln w="19050" cap="flat" cmpd="sng">
            <a:solidFill>
              <a:srgbClr val="FF00FF">
                <a:alpha val="100000"/>
              </a:srgbClr>
            </a:solidFill>
            <a:prstDash val="dash"/>
            <a:miter lim="800000"/>
            <a:headEnd type="none" w="med" len="med"/>
            <a:tailEnd type="triangle" w="med" len="med"/>
          </a:ln>
        </p:spPr>
        <p:txBody>
          <a:bodyPr/>
          <a:p>
            <a:endParaRPr lang="zh-CN" altLang="en-US">
              <a:solidFill>
                <a:schemeClr val="tx1"/>
              </a:solidFill>
              <a:effectLst/>
            </a:endParaRPr>
          </a:p>
        </p:txBody>
      </p:sp>
      <p:sp>
        <p:nvSpPr>
          <p:cNvPr id="327698" name="文本框 327697"/>
          <p:cNvSpPr txBox="1"/>
          <p:nvPr/>
        </p:nvSpPr>
        <p:spPr>
          <a:xfrm>
            <a:off x="171450" y="2990850"/>
            <a:ext cx="1755775" cy="739775"/>
          </a:xfrm>
          <a:prstGeom prst="rect">
            <a:avLst/>
          </a:prstGeom>
          <a:noFill/>
          <a:ln w="38100" cap="flat" cmpd="sng">
            <a:solidFill>
              <a:schemeClr val="accent1"/>
            </a:solidFill>
            <a:prstDash val="solid"/>
            <a:miter/>
            <a:headEnd type="none" w="med" len="med"/>
            <a:tailEnd type="none" w="med" len="med"/>
          </a:ln>
        </p:spPr>
        <p:txBody>
          <a:bodyPr wrap="none">
            <a:spAutoFit/>
          </a:bodyPr>
          <a:p>
            <a:pPr algn="ctr" eaLnBrk="1" hangingPunct="1"/>
            <a:r>
              <a:rPr lang="en-US" altLang="zh-CN" sz="2000" b="1" dirty="0">
                <a:solidFill>
                  <a:schemeClr val="tx1"/>
                </a:solidFill>
                <a:effectLst/>
                <a:latin typeface="Times New Roman" panose="02020603050405020304" pitchFamily="18" charset="0"/>
              </a:rPr>
              <a:t>①</a:t>
            </a:r>
            <a:r>
              <a:rPr lang="zh-CN" altLang="en-US" sz="2000" b="1" dirty="0">
                <a:solidFill>
                  <a:schemeClr val="tx1"/>
                </a:solidFill>
                <a:effectLst/>
                <a:latin typeface="Times New Roman" panose="02020603050405020304" pitchFamily="18" charset="0"/>
              </a:rPr>
              <a:t>发起调用，</a:t>
            </a:r>
            <a:endParaRPr lang="zh-CN" altLang="en-US" sz="2000" b="1" dirty="0">
              <a:solidFill>
                <a:schemeClr val="tx1"/>
              </a:solidFill>
              <a:effectLst/>
              <a:latin typeface="Times New Roman" panose="02020603050405020304" pitchFamily="18" charset="0"/>
            </a:endParaRPr>
          </a:p>
          <a:p>
            <a:pPr algn="ctr" eaLnBrk="1" hangingPunct="1"/>
            <a:r>
              <a:rPr lang="zh-CN" altLang="en-US" sz="2000" b="1" dirty="0">
                <a:solidFill>
                  <a:schemeClr val="tx1"/>
                </a:solidFill>
                <a:effectLst/>
                <a:latin typeface="Times New Roman" panose="02020603050405020304" pitchFamily="18" charset="0"/>
              </a:rPr>
              <a:t>送出请求消息</a:t>
            </a:r>
            <a:endParaRPr lang="zh-CN" altLang="en-US" sz="2000" b="1" dirty="0">
              <a:solidFill>
                <a:schemeClr val="tx1"/>
              </a:solidFill>
              <a:effectLst/>
              <a:latin typeface="Times New Roman" panose="02020603050405020304" pitchFamily="18" charset="0"/>
            </a:endParaRPr>
          </a:p>
        </p:txBody>
      </p:sp>
      <p:sp>
        <p:nvSpPr>
          <p:cNvPr id="327702" name="文本框 327701"/>
          <p:cNvSpPr txBox="1"/>
          <p:nvPr/>
        </p:nvSpPr>
        <p:spPr>
          <a:xfrm>
            <a:off x="5561013" y="2181225"/>
            <a:ext cx="2008187" cy="739775"/>
          </a:xfrm>
          <a:prstGeom prst="rect">
            <a:avLst/>
          </a:prstGeom>
          <a:noFill/>
          <a:ln w="38100" cap="flat" cmpd="sng">
            <a:solidFill>
              <a:schemeClr val="accent1"/>
            </a:solidFill>
            <a:prstDash val="solid"/>
            <a:miter/>
            <a:headEnd type="none" w="med" len="med"/>
            <a:tailEnd type="none" w="med" len="med"/>
          </a:ln>
        </p:spPr>
        <p:txBody>
          <a:bodyPr wrap="none" lIns="90000" tIns="46800" rIns="90000" bIns="46800">
            <a:spAutoFit/>
          </a:bodyPr>
          <a:p>
            <a:pPr algn="ctr" eaLnBrk="1" hangingPunct="1"/>
            <a:r>
              <a:rPr lang="en-US" altLang="zh-CN" sz="2000" b="1" dirty="0">
                <a:solidFill>
                  <a:schemeClr val="tx1"/>
                </a:solidFill>
                <a:effectLst/>
                <a:latin typeface="Times New Roman" panose="02020603050405020304" pitchFamily="18" charset="0"/>
              </a:rPr>
              <a:t>②</a:t>
            </a:r>
            <a:r>
              <a:rPr lang="zh-CN" altLang="en-US" sz="2000" b="1" dirty="0">
                <a:solidFill>
                  <a:schemeClr val="tx1"/>
                </a:solidFill>
                <a:effectLst/>
                <a:latin typeface="Times New Roman" panose="02020603050405020304" pitchFamily="18" charset="0"/>
              </a:rPr>
              <a:t>请求消息到达</a:t>
            </a:r>
            <a:endParaRPr lang="zh-CN" altLang="en-US" sz="2000" b="1" dirty="0">
              <a:solidFill>
                <a:schemeClr val="tx1"/>
              </a:solidFill>
              <a:effectLst/>
              <a:latin typeface="Times New Roman" panose="02020603050405020304" pitchFamily="18" charset="0"/>
            </a:endParaRPr>
          </a:p>
          <a:p>
            <a:pPr algn="ctr" eaLnBrk="1" hangingPunct="1"/>
            <a:r>
              <a:rPr lang="zh-CN" altLang="en-US" sz="2000" b="1" dirty="0">
                <a:solidFill>
                  <a:schemeClr val="tx1"/>
                </a:solidFill>
                <a:effectLst/>
                <a:latin typeface="Times New Roman" panose="02020603050405020304" pitchFamily="18" charset="0"/>
              </a:rPr>
              <a:t>并进行处理</a:t>
            </a:r>
            <a:endParaRPr lang="zh-CN" altLang="en-US" sz="2000" b="1" dirty="0">
              <a:solidFill>
                <a:schemeClr val="tx1"/>
              </a:solidFill>
              <a:effectLst/>
              <a:latin typeface="Times New Roman" panose="02020603050405020304" pitchFamily="18" charset="0"/>
            </a:endParaRPr>
          </a:p>
        </p:txBody>
      </p:sp>
      <p:sp>
        <p:nvSpPr>
          <p:cNvPr id="327703" name="文本框 327702"/>
          <p:cNvSpPr txBox="1"/>
          <p:nvPr/>
        </p:nvSpPr>
        <p:spPr>
          <a:xfrm>
            <a:off x="6305550" y="2973388"/>
            <a:ext cx="2008188" cy="434975"/>
          </a:xfrm>
          <a:prstGeom prst="rect">
            <a:avLst/>
          </a:prstGeom>
          <a:noFill/>
          <a:ln w="38100" cap="flat" cmpd="sng">
            <a:solidFill>
              <a:srgbClr val="FF9900"/>
            </a:solidFill>
            <a:prstDash val="solid"/>
            <a:miter/>
            <a:headEnd type="none" w="med" len="med"/>
            <a:tailEnd type="none" w="med" len="med"/>
          </a:ln>
        </p:spPr>
        <p:txBody>
          <a:bodyPr wrap="none" lIns="90000" tIns="46800" rIns="90000" bIns="46800">
            <a:spAutoFit/>
          </a:bodyPr>
          <a:p>
            <a:pPr algn="ctr" eaLnBrk="1" hangingPunct="1"/>
            <a:r>
              <a:rPr lang="en-US" altLang="zh-CN" sz="2000" b="1" dirty="0">
                <a:solidFill>
                  <a:schemeClr val="tx1"/>
                </a:solidFill>
                <a:effectLst/>
                <a:latin typeface="Times New Roman" panose="02020603050405020304" pitchFamily="18" charset="0"/>
              </a:rPr>
              <a:t>③</a:t>
            </a:r>
            <a:r>
              <a:rPr lang="zh-CN" altLang="en-US" sz="2000" b="1" dirty="0">
                <a:solidFill>
                  <a:schemeClr val="tx1"/>
                </a:solidFill>
                <a:effectLst/>
                <a:latin typeface="Times New Roman" panose="02020603050405020304" pitchFamily="18" charset="0"/>
              </a:rPr>
              <a:t>送出回答消息</a:t>
            </a:r>
            <a:endParaRPr lang="zh-CN" altLang="en-US" sz="2000" b="1" dirty="0">
              <a:solidFill>
                <a:schemeClr val="tx1"/>
              </a:solidFill>
              <a:effectLst/>
              <a:latin typeface="Times New Roman" panose="02020603050405020304" pitchFamily="18" charset="0"/>
            </a:endParaRPr>
          </a:p>
        </p:txBody>
      </p:sp>
      <p:sp>
        <p:nvSpPr>
          <p:cNvPr id="327704" name="矩形 327703"/>
          <p:cNvSpPr/>
          <p:nvPr/>
        </p:nvSpPr>
        <p:spPr>
          <a:xfrm>
            <a:off x="2051050" y="2187575"/>
            <a:ext cx="1873250" cy="739775"/>
          </a:xfrm>
          <a:prstGeom prst="rect">
            <a:avLst/>
          </a:prstGeom>
          <a:noFill/>
          <a:ln w="38100" cap="flat" cmpd="sng">
            <a:solidFill>
              <a:srgbClr val="FF9900"/>
            </a:solidFill>
            <a:prstDash val="solid"/>
            <a:miter/>
            <a:headEnd type="none" w="med" len="med"/>
            <a:tailEnd type="none" w="med" len="med"/>
          </a:ln>
        </p:spPr>
        <p:txBody>
          <a:bodyPr lIns="90000" tIns="46800" rIns="90000" bIns="46800">
            <a:spAutoFit/>
          </a:bodyPr>
          <a:p>
            <a:pPr algn="ctr" eaLnBrk="1" hangingPunct="1"/>
            <a:r>
              <a:rPr lang="en-US" altLang="zh-CN" sz="2000" b="1" dirty="0">
                <a:solidFill>
                  <a:schemeClr val="tx1"/>
                </a:solidFill>
                <a:effectLst/>
                <a:latin typeface="Times New Roman" panose="02020603050405020304" pitchFamily="18" charset="0"/>
              </a:rPr>
              <a:t>④</a:t>
            </a:r>
            <a:r>
              <a:rPr lang="zh-CN" altLang="en-US" sz="2000" b="1" dirty="0">
                <a:solidFill>
                  <a:schemeClr val="tx1"/>
                </a:solidFill>
                <a:effectLst/>
                <a:latin typeface="Times New Roman" panose="02020603050405020304" pitchFamily="18" charset="0"/>
              </a:rPr>
              <a:t>整理回答消息，返回结果</a:t>
            </a:r>
            <a:endParaRPr lang="zh-CN" altLang="en-US" sz="2000" b="1" dirty="0">
              <a:solidFill>
                <a:schemeClr val="tx1"/>
              </a:solidFill>
              <a:effectLst/>
              <a:latin typeface="Times New Roman" panose="02020603050405020304" pitchFamily="18" charset="0"/>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27684"/>
                                        </p:tgtEl>
                                        <p:attrNameLst>
                                          <p:attrName>style.visibility</p:attrName>
                                        </p:attrNameLst>
                                      </p:cBhvr>
                                      <p:to>
                                        <p:strVal val="visible"/>
                                      </p:to>
                                    </p:set>
                                    <p:animEffect transition="in" filter="checkerboard(across)">
                                      <p:cBhvr>
                                        <p:cTn id="7" dur="500"/>
                                        <p:tgtEl>
                                          <p:spTgt spid="327684"/>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27685"/>
                                        </p:tgtEl>
                                        <p:attrNameLst>
                                          <p:attrName>style.visibility</p:attrName>
                                        </p:attrNameLst>
                                      </p:cBhvr>
                                      <p:to>
                                        <p:strVal val="visible"/>
                                      </p:to>
                                    </p:set>
                                    <p:animEffect transition="in" filter="checkerboard(across)">
                                      <p:cBhvr>
                                        <p:cTn id="11" dur="500"/>
                                        <p:tgtEl>
                                          <p:spTgt spid="327685"/>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27686"/>
                                        </p:tgtEl>
                                        <p:attrNameLst>
                                          <p:attrName>style.visibility</p:attrName>
                                        </p:attrNameLst>
                                      </p:cBhvr>
                                      <p:to>
                                        <p:strVal val="visible"/>
                                      </p:to>
                                    </p:set>
                                    <p:anim calcmode="lin" valueType="num">
                                      <p:cBhvr additive="base">
                                        <p:cTn id="15" dur="500" fill="hold"/>
                                        <p:tgtEl>
                                          <p:spTgt spid="327686"/>
                                        </p:tgtEl>
                                        <p:attrNameLst>
                                          <p:attrName>ppt_x</p:attrName>
                                        </p:attrNameLst>
                                      </p:cBhvr>
                                      <p:tavLst>
                                        <p:tav tm="0">
                                          <p:val>
                                            <p:strVal val="0-#ppt_w/2"/>
                                          </p:val>
                                        </p:tav>
                                        <p:tav tm="100000">
                                          <p:val>
                                            <p:strVal val="#ppt_x"/>
                                          </p:val>
                                        </p:tav>
                                      </p:tavLst>
                                    </p:anim>
                                    <p:anim calcmode="lin" valueType="num">
                                      <p:cBhvr additive="base">
                                        <p:cTn id="16" dur="500" fill="hold"/>
                                        <p:tgtEl>
                                          <p:spTgt spid="32768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6" presetClass="entr" presetSubtype="42" fill="hold" nodeType="afterEffect">
                                  <p:stCondLst>
                                    <p:cond delay="1000"/>
                                  </p:stCondLst>
                                  <p:childTnLst>
                                    <p:set>
                                      <p:cBhvr>
                                        <p:cTn id="19" dur="1" fill="hold">
                                          <p:stCondLst>
                                            <p:cond delay="0"/>
                                          </p:stCondLst>
                                        </p:cTn>
                                        <p:tgtEl>
                                          <p:spTgt spid="327694"/>
                                        </p:tgtEl>
                                        <p:attrNameLst>
                                          <p:attrName>style.visibility</p:attrName>
                                        </p:attrNameLst>
                                      </p:cBhvr>
                                      <p:to>
                                        <p:strVal val="visible"/>
                                      </p:to>
                                    </p:set>
                                    <p:animEffect transition="in" filter="barn(outHorizontal)">
                                      <p:cBhvr>
                                        <p:cTn id="20" dur="500"/>
                                        <p:tgtEl>
                                          <p:spTgt spid="327694"/>
                                        </p:tgtEl>
                                      </p:cBhvr>
                                    </p:animEffect>
                                  </p:childTnLst>
                                </p:cTn>
                              </p:par>
                            </p:childTnLst>
                          </p:cTn>
                        </p:par>
                        <p:par>
                          <p:cTn id="21" fill="hold">
                            <p:stCondLst>
                              <p:cond delay="3000"/>
                            </p:stCondLst>
                            <p:childTnLst>
                              <p:par>
                                <p:cTn id="22" presetID="16" presetClass="entr" presetSubtype="42" fill="hold" nodeType="afterEffect">
                                  <p:stCondLst>
                                    <p:cond delay="0"/>
                                  </p:stCondLst>
                                  <p:childTnLst>
                                    <p:set>
                                      <p:cBhvr>
                                        <p:cTn id="23" dur="1" fill="hold">
                                          <p:stCondLst>
                                            <p:cond delay="0"/>
                                          </p:stCondLst>
                                        </p:cTn>
                                        <p:tgtEl>
                                          <p:spTgt spid="327695"/>
                                        </p:tgtEl>
                                        <p:attrNameLst>
                                          <p:attrName>style.visibility</p:attrName>
                                        </p:attrNameLst>
                                      </p:cBhvr>
                                      <p:to>
                                        <p:strVal val="visible"/>
                                      </p:to>
                                    </p:set>
                                    <p:animEffect transition="in" filter="barn(outHorizontal)">
                                      <p:cBhvr>
                                        <p:cTn id="24" dur="500"/>
                                        <p:tgtEl>
                                          <p:spTgt spid="327695"/>
                                        </p:tgtEl>
                                      </p:cBhvr>
                                    </p:animEffect>
                                  </p:childTnLst>
                                </p:cTn>
                              </p:par>
                            </p:childTnLst>
                          </p:cTn>
                        </p:par>
                        <p:par>
                          <p:cTn id="25" fill="hold">
                            <p:stCondLst>
                              <p:cond delay="3500"/>
                            </p:stCondLst>
                            <p:childTnLst>
                              <p:par>
                                <p:cTn id="26" presetID="16" presetClass="entr" presetSubtype="42" fill="hold" nodeType="afterEffect">
                                  <p:stCondLst>
                                    <p:cond delay="1000"/>
                                  </p:stCondLst>
                                  <p:childTnLst>
                                    <p:set>
                                      <p:cBhvr>
                                        <p:cTn id="27" dur="1" fill="hold">
                                          <p:stCondLst>
                                            <p:cond delay="0"/>
                                          </p:stCondLst>
                                        </p:cTn>
                                        <p:tgtEl>
                                          <p:spTgt spid="327697"/>
                                        </p:tgtEl>
                                        <p:attrNameLst>
                                          <p:attrName>style.visibility</p:attrName>
                                        </p:attrNameLst>
                                      </p:cBhvr>
                                      <p:to>
                                        <p:strVal val="visible"/>
                                      </p:to>
                                    </p:set>
                                    <p:animEffect transition="in" filter="barn(outHorizontal)">
                                      <p:cBhvr>
                                        <p:cTn id="28" dur="500"/>
                                        <p:tgtEl>
                                          <p:spTgt spid="327697"/>
                                        </p:tgtEl>
                                      </p:cBhvr>
                                    </p:animEffect>
                                  </p:childTnLst>
                                </p:cTn>
                              </p:par>
                            </p:childTnLst>
                          </p:cTn>
                        </p:par>
                        <p:par>
                          <p:cTn id="29" fill="hold">
                            <p:stCondLst>
                              <p:cond delay="5000"/>
                            </p:stCondLst>
                            <p:childTnLst>
                              <p:par>
                                <p:cTn id="30" presetID="16" presetClass="entr" presetSubtype="42" fill="hold" nodeType="afterEffect">
                                  <p:stCondLst>
                                    <p:cond delay="0"/>
                                  </p:stCondLst>
                                  <p:childTnLst>
                                    <p:set>
                                      <p:cBhvr>
                                        <p:cTn id="31" dur="1" fill="hold">
                                          <p:stCondLst>
                                            <p:cond delay="0"/>
                                          </p:stCondLst>
                                        </p:cTn>
                                        <p:tgtEl>
                                          <p:spTgt spid="327696"/>
                                        </p:tgtEl>
                                        <p:attrNameLst>
                                          <p:attrName>style.visibility</p:attrName>
                                        </p:attrNameLst>
                                      </p:cBhvr>
                                      <p:to>
                                        <p:strVal val="visible"/>
                                      </p:to>
                                    </p:set>
                                    <p:animEffect transition="in" filter="barn(outHorizontal)">
                                      <p:cBhvr>
                                        <p:cTn id="32" dur="500"/>
                                        <p:tgtEl>
                                          <p:spTgt spid="32769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7698"/>
                                        </p:tgtEl>
                                        <p:attrNameLst>
                                          <p:attrName>style.visibility</p:attrName>
                                        </p:attrNameLst>
                                      </p:cBhvr>
                                      <p:to>
                                        <p:strVal val="visible"/>
                                      </p:to>
                                    </p:set>
                                    <p:anim calcmode="lin" valueType="num">
                                      <p:cBhvr additive="base">
                                        <p:cTn id="37" dur="500" fill="hold"/>
                                        <p:tgtEl>
                                          <p:spTgt spid="327698"/>
                                        </p:tgtEl>
                                        <p:attrNameLst>
                                          <p:attrName>ppt_x</p:attrName>
                                        </p:attrNameLst>
                                      </p:cBhvr>
                                      <p:tavLst>
                                        <p:tav tm="0">
                                          <p:val>
                                            <p:strVal val="#ppt_x"/>
                                          </p:val>
                                        </p:tav>
                                        <p:tav tm="100000">
                                          <p:val>
                                            <p:strVal val="#ppt_x"/>
                                          </p:val>
                                        </p:tav>
                                      </p:tavLst>
                                    </p:anim>
                                    <p:anim calcmode="lin" valueType="num">
                                      <p:cBhvr additive="base">
                                        <p:cTn id="38" dur="500" fill="hold"/>
                                        <p:tgtEl>
                                          <p:spTgt spid="32769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27702"/>
                                        </p:tgtEl>
                                        <p:attrNameLst>
                                          <p:attrName>style.visibility</p:attrName>
                                        </p:attrNameLst>
                                      </p:cBhvr>
                                      <p:to>
                                        <p:strVal val="visible"/>
                                      </p:to>
                                    </p:set>
                                    <p:anim calcmode="lin" valueType="num">
                                      <p:cBhvr additive="base">
                                        <p:cTn id="43" dur="500" fill="hold"/>
                                        <p:tgtEl>
                                          <p:spTgt spid="327702"/>
                                        </p:tgtEl>
                                        <p:attrNameLst>
                                          <p:attrName>ppt_x</p:attrName>
                                        </p:attrNameLst>
                                      </p:cBhvr>
                                      <p:tavLst>
                                        <p:tav tm="0">
                                          <p:val>
                                            <p:strVal val="1+#ppt_w/2"/>
                                          </p:val>
                                        </p:tav>
                                        <p:tav tm="100000">
                                          <p:val>
                                            <p:strVal val="#ppt_x"/>
                                          </p:val>
                                        </p:tav>
                                      </p:tavLst>
                                    </p:anim>
                                    <p:anim calcmode="lin" valueType="num">
                                      <p:cBhvr additive="base">
                                        <p:cTn id="44" dur="500" fill="hold"/>
                                        <p:tgtEl>
                                          <p:spTgt spid="32770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7703"/>
                                        </p:tgtEl>
                                        <p:attrNameLst>
                                          <p:attrName>style.visibility</p:attrName>
                                        </p:attrNameLst>
                                      </p:cBhvr>
                                      <p:to>
                                        <p:strVal val="visible"/>
                                      </p:to>
                                    </p:set>
                                    <p:anim calcmode="lin" valueType="num">
                                      <p:cBhvr additive="base">
                                        <p:cTn id="49" dur="500" fill="hold"/>
                                        <p:tgtEl>
                                          <p:spTgt spid="327703"/>
                                        </p:tgtEl>
                                        <p:attrNameLst>
                                          <p:attrName>ppt_x</p:attrName>
                                        </p:attrNameLst>
                                      </p:cBhvr>
                                      <p:tavLst>
                                        <p:tav tm="0">
                                          <p:val>
                                            <p:strVal val="#ppt_x"/>
                                          </p:val>
                                        </p:tav>
                                        <p:tav tm="100000">
                                          <p:val>
                                            <p:strVal val="#ppt_x"/>
                                          </p:val>
                                        </p:tav>
                                      </p:tavLst>
                                    </p:anim>
                                    <p:anim calcmode="lin" valueType="num">
                                      <p:cBhvr additive="base">
                                        <p:cTn id="50" dur="500" fill="hold"/>
                                        <p:tgtEl>
                                          <p:spTgt spid="32770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7704"/>
                                        </p:tgtEl>
                                        <p:attrNameLst>
                                          <p:attrName>style.visibility</p:attrName>
                                        </p:attrNameLst>
                                      </p:cBhvr>
                                      <p:to>
                                        <p:strVal val="visible"/>
                                      </p:to>
                                    </p:set>
                                    <p:anim calcmode="lin" valueType="num">
                                      <p:cBhvr additive="base">
                                        <p:cTn id="55" dur="500" fill="hold"/>
                                        <p:tgtEl>
                                          <p:spTgt spid="327704"/>
                                        </p:tgtEl>
                                        <p:attrNameLst>
                                          <p:attrName>ppt_x</p:attrName>
                                        </p:attrNameLst>
                                      </p:cBhvr>
                                      <p:tavLst>
                                        <p:tav tm="0">
                                          <p:val>
                                            <p:strVal val="0-#ppt_w/2"/>
                                          </p:val>
                                        </p:tav>
                                        <p:tav tm="100000">
                                          <p:val>
                                            <p:strVal val="#ppt_x"/>
                                          </p:val>
                                        </p:tav>
                                      </p:tavLst>
                                    </p:anim>
                                    <p:anim calcmode="lin" valueType="num">
                                      <p:cBhvr additive="base">
                                        <p:cTn id="56" dur="500" fill="hold"/>
                                        <p:tgtEl>
                                          <p:spTgt spid="327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bldLvl="0" animBg="1"/>
      <p:bldP spid="327685" grpId="0" bldLvl="0" animBg="1"/>
      <p:bldP spid="327698" grpId="0" bldLvl="0" animBg="1"/>
      <p:bldP spid="327702" grpId="0" bldLvl="0" animBg="1"/>
      <p:bldP spid="327703" grpId="0" bldLvl="0" animBg="1"/>
      <p:bldP spid="327704"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客户/服务器模式</a:t>
            </a:r>
            <a:endParaRPr lang="zh-CN" altLang="en-US"/>
          </a:p>
        </p:txBody>
      </p:sp>
      <p:sp>
        <p:nvSpPr>
          <p:cNvPr id="3" name="内容占位符 2"/>
          <p:cNvSpPr>
            <a:spLocks noGrp="1"/>
          </p:cNvSpPr>
          <p:nvPr>
            <p:ph idx="1"/>
          </p:nvPr>
        </p:nvSpPr>
        <p:spPr/>
        <p:txBody>
          <a:bodyPr/>
          <a:p>
            <a:r>
              <a:rPr lang="zh-CN" altLang="en-US">
                <a:solidFill>
                  <a:srgbClr val="FF0000"/>
                </a:solidFill>
              </a:rPr>
              <a:t>优点</a:t>
            </a:r>
            <a:endParaRPr lang="zh-CN" altLang="en-US">
              <a:solidFill>
                <a:srgbClr val="FF0000"/>
              </a:solidFill>
            </a:endParaRPr>
          </a:p>
          <a:p>
            <a:pPr lvl="1"/>
            <a:r>
              <a:rPr lang="zh-CN" altLang="en-US"/>
              <a:t>充分模块化、减少系统的内存需求、高可移植性</a:t>
            </a:r>
            <a:endParaRPr lang="zh-CN" altLang="en-US"/>
          </a:p>
          <a:p>
            <a:r>
              <a:rPr lang="zh-CN" altLang="en-US">
                <a:solidFill>
                  <a:srgbClr val="FF0000"/>
                </a:solidFill>
              </a:rPr>
              <a:t>缺点</a:t>
            </a:r>
            <a:endParaRPr lang="zh-CN" altLang="en-US">
              <a:solidFill>
                <a:srgbClr val="FF0000"/>
              </a:solidFill>
            </a:endParaRPr>
          </a:p>
          <a:p>
            <a:pPr lvl="1"/>
            <a:r>
              <a:rPr lang="zh-CN" altLang="en-US"/>
              <a:t>各模块与微内核间通过通信机制交互，系统运行效率较低</a:t>
            </a:r>
            <a:endParaRPr lang="zh-CN" altLang="en-US"/>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
        <p:nvSpPr>
          <p:cNvPr id="5" name="文本框 4"/>
          <p:cNvSpPr txBox="1"/>
          <p:nvPr/>
        </p:nvSpPr>
        <p:spPr>
          <a:xfrm>
            <a:off x="1371600" y="3105150"/>
            <a:ext cx="6056630" cy="1272540"/>
          </a:xfrm>
          <a:prstGeom prst="rect">
            <a:avLst/>
          </a:prstGeom>
          <a:noFill/>
        </p:spPr>
        <p:txBody>
          <a:bodyPr wrap="square" rtlCol="0" anchor="t">
            <a:spAutoFit/>
          </a:bodyPr>
          <a:p>
            <a:pPr algn="ctr" eaLnBrk="1" hangingPunct="1">
              <a:lnSpc>
                <a:spcPct val="120000"/>
              </a:lnSpc>
              <a:spcBef>
                <a:spcPct val="0"/>
              </a:spcBef>
              <a:buSzTx/>
              <a:buNone/>
            </a:pPr>
            <a:r>
              <a:rPr lang="en-US" altLang="zh-CN" sz="3200" dirty="0">
                <a:solidFill>
                  <a:srgbClr val="FF0000"/>
                </a:solidFill>
                <a:sym typeface="+mn-ea"/>
              </a:rPr>
              <a:t>Windows</a:t>
            </a:r>
            <a:r>
              <a:rPr lang="zh-CN" altLang="en-US" sz="3200" dirty="0">
                <a:solidFill>
                  <a:srgbClr val="FF0000"/>
                </a:solidFill>
                <a:sym typeface="+mn-ea"/>
              </a:rPr>
              <a:t>采用改进的微内核机制</a:t>
            </a:r>
            <a:endParaRPr lang="zh-CN" altLang="en-US" sz="3200" b="1" dirty="0">
              <a:solidFill>
                <a:srgbClr val="FF0000"/>
              </a:solidFill>
            </a:endParaRPr>
          </a:p>
          <a:p>
            <a:pPr eaLnBrk="1" hangingPunct="1">
              <a:lnSpc>
                <a:spcPct val="120000"/>
              </a:lnSpc>
              <a:buNone/>
            </a:pPr>
            <a:endParaRPr lang="zh-CN" altLang="en-US" sz="3200" b="1" dirty="0">
              <a:solidFill>
                <a:srgbClr val="FF0000"/>
              </a:solidFill>
            </a:endParaRPr>
          </a:p>
        </p:txBody>
      </p:sp>
    </p:spTree>
  </p:cSld>
  <p:clrMapOvr>
    <a:masterClrMapping/>
  </p:clrMapOvr>
  <p:transition spd="slow">
    <p:pull dir="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微内核的基本</a:t>
            </a:r>
            <a:r>
              <a:rPr lang="zh-CN" altLang="en-US"/>
              <a:t>功能</a:t>
            </a:r>
            <a:endParaRPr lang="zh-CN" altLang="en-US"/>
          </a:p>
        </p:txBody>
      </p:sp>
      <p:sp>
        <p:nvSpPr>
          <p:cNvPr id="3" name="内容占位符 2"/>
          <p:cNvSpPr>
            <a:spLocks noGrp="1"/>
          </p:cNvSpPr>
          <p:nvPr>
            <p:ph idx="1"/>
          </p:nvPr>
        </p:nvSpPr>
        <p:spPr/>
        <p:txBody>
          <a:bodyPr/>
          <a:p>
            <a:r>
              <a:rPr lang="zh-CN" altLang="en-US"/>
              <a:t>进程（线程）</a:t>
            </a:r>
            <a:r>
              <a:rPr lang="zh-CN" altLang="en-US"/>
              <a:t>管理</a:t>
            </a:r>
            <a:endParaRPr lang="zh-CN" altLang="en-US"/>
          </a:p>
          <a:p>
            <a:pPr marL="800100" lvl="1" indent="-342900">
              <a:buFont typeface="Wingdings" panose="05000000000000000000" charset="0"/>
              <a:buChar char="l"/>
            </a:pPr>
            <a:r>
              <a:rPr lang="zh-CN" altLang="en-US" sz="2100">
                <a:solidFill>
                  <a:schemeClr val="tx1"/>
                </a:solidFill>
              </a:rPr>
              <a:t>进程调度、进程切换、进程通信，处理及同步</a:t>
            </a:r>
            <a:endParaRPr lang="zh-CN" altLang="en-US" sz="2100">
              <a:solidFill>
                <a:schemeClr val="tx1"/>
              </a:solidFill>
            </a:endParaRPr>
          </a:p>
          <a:p>
            <a:pPr marL="800100" lvl="1" indent="-342900">
              <a:buFont typeface="Wingdings" panose="05000000000000000000" charset="0"/>
              <a:buChar char="l"/>
            </a:pPr>
            <a:r>
              <a:rPr lang="zh-CN" altLang="en-US" sz="2100">
                <a:solidFill>
                  <a:srgbClr val="FF0000"/>
                </a:solidFill>
              </a:rPr>
              <a:t>机制与策略分离</a:t>
            </a:r>
            <a:endParaRPr lang="zh-CN" altLang="en-US" sz="2100">
              <a:solidFill>
                <a:srgbClr val="FF0000"/>
              </a:solidFill>
            </a:endParaRPr>
          </a:p>
          <a:p>
            <a:r>
              <a:rPr lang="zh-CN" altLang="en-US"/>
              <a:t>低级存储器</a:t>
            </a:r>
            <a:r>
              <a:rPr lang="zh-CN" altLang="en-US"/>
              <a:t>管理</a:t>
            </a:r>
            <a:endParaRPr lang="zh-CN" altLang="en-US"/>
          </a:p>
          <a:p>
            <a:pPr marL="800100" lvl="1" indent="-342900" algn="l">
              <a:buFont typeface="Wingdings" panose="05000000000000000000" charset="0"/>
            </a:pPr>
            <a:r>
              <a:rPr lang="zh-CN" altLang="en-US" sz="2100">
                <a:cs typeface="+mn-ea"/>
              </a:rPr>
              <a:t>低级存储器管理机制、用户空间的</a:t>
            </a:r>
            <a:r>
              <a:rPr lang="zh-CN" altLang="en-US" sz="2100">
                <a:solidFill>
                  <a:srgbClr val="FF0000"/>
                </a:solidFill>
                <a:cs typeface="+mn-ea"/>
              </a:rPr>
              <a:t>逻辑地址</a:t>
            </a:r>
            <a:r>
              <a:rPr lang="zh-CN" altLang="en-US" sz="2100">
                <a:cs typeface="+mn-ea"/>
              </a:rPr>
              <a:t>转为内存空间的</a:t>
            </a:r>
            <a:r>
              <a:rPr lang="zh-CN" altLang="en-US" sz="2100">
                <a:solidFill>
                  <a:srgbClr val="FF0000"/>
                </a:solidFill>
                <a:cs typeface="+mn-ea"/>
              </a:rPr>
              <a:t>物理地址</a:t>
            </a:r>
            <a:endParaRPr lang="zh-CN" altLang="en-US" sz="2100">
              <a:solidFill>
                <a:srgbClr val="FF0000"/>
              </a:solidFill>
              <a:cs typeface="+mn-ea"/>
            </a:endParaRPr>
          </a:p>
          <a:p>
            <a:r>
              <a:rPr lang="zh-CN" altLang="en-US"/>
              <a:t>中断和陷入</a:t>
            </a:r>
            <a:r>
              <a:rPr lang="zh-CN" altLang="en-US"/>
              <a:t>处理</a:t>
            </a:r>
            <a:endParaRPr lang="zh-CN" altLang="en-US"/>
          </a:p>
          <a:p>
            <a:pPr marL="800100" lvl="1" indent="-342900" algn="l">
              <a:buFont typeface="Wingdings" panose="05000000000000000000" charset="0"/>
            </a:pPr>
            <a:r>
              <a:rPr lang="zh-CN" altLang="en-US" sz="2100">
                <a:cs typeface="+mn-ea"/>
              </a:rPr>
              <a:t>中断识别、保护、信息传递</a:t>
            </a:r>
            <a:endParaRPr lang="zh-CN" altLang="en-US" sz="2100">
              <a:cs typeface="+mn-ea"/>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spTree>
  </p:cSld>
  <p:clrMapOvr>
    <a:masterClrMapping/>
  </p:clrMapOvr>
  <p:transition spd="slow">
    <p:pull dir="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微内核</a:t>
            </a:r>
            <a:r>
              <a:rPr lang="en-US" altLang="zh-CN"/>
              <a:t>OS</a:t>
            </a:r>
            <a:r>
              <a:rPr lang="zh-CN" altLang="en-US"/>
              <a:t>的优</a:t>
            </a:r>
            <a:r>
              <a:rPr lang="en-US" altLang="zh-CN"/>
              <a:t>/</a:t>
            </a:r>
            <a:r>
              <a:rPr lang="zh-CN" altLang="en-US"/>
              <a:t>缺点</a:t>
            </a:r>
            <a:endParaRPr lang="zh-CN" altLang="en-US"/>
          </a:p>
        </p:txBody>
      </p:sp>
      <p:sp>
        <p:nvSpPr>
          <p:cNvPr id="3" name="内容占位符 2"/>
          <p:cNvSpPr>
            <a:spLocks noGrp="1"/>
          </p:cNvSpPr>
          <p:nvPr>
            <p:ph idx="1"/>
          </p:nvPr>
        </p:nvSpPr>
        <p:spPr/>
        <p:txBody>
          <a:bodyPr/>
          <a:p>
            <a:r>
              <a:rPr lang="zh-CN" altLang="en-US"/>
              <a:t>提高了系统的可扩展性 </a:t>
            </a:r>
            <a:endParaRPr lang="zh-CN" altLang="en-US"/>
          </a:p>
          <a:p>
            <a:r>
              <a:rPr lang="zh-CN" altLang="en-US"/>
              <a:t>增强了系统的可靠性</a:t>
            </a:r>
            <a:endParaRPr lang="zh-CN" altLang="en-US"/>
          </a:p>
          <a:p>
            <a:r>
              <a:rPr lang="zh-CN" altLang="en-US"/>
              <a:t>可移植性强</a:t>
            </a:r>
            <a:endParaRPr lang="zh-CN" altLang="en-US"/>
          </a:p>
          <a:p>
            <a:r>
              <a:rPr lang="zh-CN" altLang="en-US"/>
              <a:t>提供了对分布式系统的支持</a:t>
            </a:r>
            <a:endParaRPr lang="zh-CN" altLang="en-US"/>
          </a:p>
          <a:p>
            <a:r>
              <a:rPr lang="zh-CN" altLang="en-US"/>
              <a:t>融入了面向对象技术</a:t>
            </a:r>
            <a:endParaRPr lang="zh-CN" altLang="en-US"/>
          </a:p>
          <a:p>
            <a:r>
              <a:rPr lang="zh-CN" altLang="en-US">
                <a:solidFill>
                  <a:srgbClr val="92D050"/>
                </a:solidFill>
                <a:sym typeface="+mn-ea"/>
              </a:rPr>
              <a:t>运行效率低</a:t>
            </a:r>
            <a:endParaRPr lang="zh-CN" altLang="en-US">
              <a:solidFill>
                <a:srgbClr val="92D050"/>
              </a:solidFill>
            </a:endParaRPr>
          </a:p>
          <a:p>
            <a:endParaRPr lang="zh-CN" altLang="en-US">
              <a:solidFill>
                <a:srgbClr val="92D050"/>
              </a:solidFill>
            </a:endParaRPr>
          </a:p>
        </p:txBody>
      </p:sp>
      <p:sp>
        <p:nvSpPr>
          <p:cNvPr id="4" name="灯片编号占位符 3"/>
          <p:cNvSpPr>
            <a:spLocks noGrp="1"/>
          </p:cNvSpPr>
          <p:nvPr>
            <p:ph type="sldNum" sz="quarter" idx="4"/>
          </p:nvPr>
        </p:nvSpPr>
        <p:spPr/>
        <p:txBody>
          <a:bodyPr/>
          <a:p>
            <a:fld id="{7D9BB5D0-35E4-459D-AEF3-FE4D7C45CC19}" type="slidenum">
              <a:rPr lang="zh-CN" altLang="en-US" smtClean="0"/>
            </a:fld>
            <a:endParaRPr lang="zh-CN" altLang="en-US"/>
          </a:p>
        </p:txBody>
      </p:sp>
      <p:pic>
        <p:nvPicPr>
          <p:cNvPr id="5" name="内容占位符 3"/>
          <p:cNvPicPr>
            <a:picLocks noChangeAspect="1"/>
          </p:cNvPicPr>
          <p:nvPr>
            <p:custDataLst>
              <p:tags r:id="rId1"/>
            </p:custDataLst>
          </p:nvPr>
        </p:nvPicPr>
        <p:blipFill>
          <a:blip r:embed="rId2"/>
          <a:stretch>
            <a:fillRect/>
          </a:stretch>
        </p:blipFill>
        <p:spPr>
          <a:xfrm>
            <a:off x="4343400" y="1048385"/>
            <a:ext cx="4690110" cy="2896870"/>
          </a:xfrm>
          <a:prstGeom prst="rect">
            <a:avLst/>
          </a:prstGeom>
          <a:noFill/>
          <a:ln w="9525">
            <a:noFill/>
          </a:ln>
        </p:spPr>
      </p:pic>
    </p:spTree>
  </p:cSld>
  <p:clrMapOvr>
    <a:masterClrMapping/>
  </p:clrMapOvr>
  <p:transition spd="slow">
    <p:pull dir="ru"/>
  </p:transition>
</p:sld>
</file>

<file path=ppt/tags/tag1.xml><?xml version="1.0" encoding="utf-8"?>
<p:tagLst xmlns:p="http://schemas.openxmlformats.org/presentationml/2006/main">
  <p:tag name="KSO_WM_UNIT_PLACING_PICTURE_USER_VIEWPORT" val="{&quot;height&quot;:6750,&quot;width&quot;:8595}"/>
</p:tagLst>
</file>

<file path=ppt/tags/tag2.xml><?xml version="1.0" encoding="utf-8"?>
<p:tagLst xmlns:p="http://schemas.openxmlformats.org/presentationml/2006/main">
  <p:tag name="KSO_WM_UNIT_TABLE_BEAUTIFY" val="smartTable{39b499c8-4457-495f-861a-1f5be218f72a}"/>
</p:tagLst>
</file>

<file path=ppt/tags/tag3.xml><?xml version="1.0" encoding="utf-8"?>
<p:tagLst xmlns:p="http://schemas.openxmlformats.org/presentationml/2006/main">
  <p:tag name="KSO_WM_UNIT_PLACING_PICTURE_USER_VIEWPORT" val="{&quot;height&quot;:5730,&quot;width&quot;:7290}"/>
</p:tagLst>
</file>

<file path=ppt/tags/tag4.xml><?xml version="1.0" encoding="utf-8"?>
<p:tagLst xmlns:p="http://schemas.openxmlformats.org/presentationml/2006/main">
  <p:tag name="KSO_WM_UNIT_PLACING_PICTURE_USER_VIEWPORT" val="{&quot;height&quot;:3026.779527559055,&quot;width&quot;:7780.36062992126}"/>
</p:tagLst>
</file>

<file path=ppt/tags/tag5.xml><?xml version="1.0" encoding="utf-8"?>
<p:tagLst xmlns:p="http://schemas.openxmlformats.org/presentationml/2006/main">
  <p:tag name="KSO_WM_UNIT_PLACING_PICTURE_USER_VIEWPORT" val="{&quot;height&quot;:5761,&quot;width&quot;:9329}"/>
</p:tagLst>
</file>

<file path=ppt/tags/tag6.xml><?xml version="1.0" encoding="utf-8"?>
<p:tagLst xmlns:p="http://schemas.openxmlformats.org/presentationml/2006/main">
  <p:tag name="KSO_WM_UNIT_PLACING_PICTURE_USER_VIEWPORT" val="{&quot;height&quot;:5312,&quot;width&quot;:9620}"/>
</p:tagLst>
</file>

<file path=ppt/tags/tag7.xml><?xml version="1.0" encoding="utf-8"?>
<p:tagLst xmlns:p="http://schemas.openxmlformats.org/presentationml/2006/main">
  <p:tag name="KSO_WM_UNIT_TABLE_BEAUTIFY" val="smartTable{be68b998-4d8a-4767-9660-8bdc5f371a3b}"/>
  <p:tag name="TABLE_ENDDRAG_ORIGIN_RECT" val="326*240"/>
  <p:tag name="TABLE_ENDDRAG_RECT" val="36*90*326*240"/>
</p:tagLst>
</file>

<file path=ppt/tags/tag8.xml><?xml version="1.0" encoding="utf-8"?>
<p:tagLst xmlns:p="http://schemas.openxmlformats.org/presentationml/2006/main">
  <p:tag name="TABLE_ENDDRAG_ORIGIN_RECT" val="96*90"/>
  <p:tag name="TABLE_ENDDRAG_RECT" val="515*157*96*90"/>
</p:tagLst>
</file>

<file path=ppt/tags/tag9.xml><?xml version="1.0" encoding="utf-8"?>
<p:tagLst xmlns:p="http://schemas.openxmlformats.org/presentationml/2006/main">
  <p:tag name="TABLE_ENDDRAG_ORIGIN_RECT" val="172*186"/>
  <p:tag name="TABLE_ENDDRAG_RECT" val="54*76*172*186"/>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w="38100" cap="sq" cmpd="sng" algn="ctr">
          <a:solidFill>
            <a:schemeClr val="bg2"/>
          </a:solidFill>
          <a:prstDash val="solid"/>
          <a:round/>
          <a:headEnd type="none" w="med" len="med"/>
          <a:tailEnd type="none" w="med" len="med"/>
        </a:ln>
      </a:spPr>
      <a:bodyPr vert="horz" wrap="square" lIns="90000" tIns="46800" rIns="90000" bIns="4680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tx1"/>
        </a:solidFill>
        <a:ln w="38100" cap="sq" cmpd="sng" algn="ctr">
          <a:solidFill>
            <a:schemeClr val="bg2"/>
          </a:solidFill>
          <a:prstDash val="solid"/>
          <a:round/>
          <a:headEnd type="none" w="med" len="med"/>
          <a:tailEnd type="none" w="med" len="med"/>
        </a:ln>
      </a:spPr>
      <a:bodyPr vert="horz" wrap="square" lIns="90000" tIns="46800" rIns="90000" bIns="4680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2100" b="1" i="0" u="none" strike="noStrike" cap="none" normalizeH="0" baseline="0" smtClean="0">
            <a:ln>
              <a:noFill/>
            </a:ln>
            <a:solidFill>
              <a:schemeClr val="bg2"/>
            </a:solidFill>
            <a:effectLst/>
            <a:latin typeface="Trebuchet MS" panose="020B0603020202020204" pitchFamily="34" charset="0"/>
            <a:ea typeface="宋体" panose="02010600030101010101" pitchFamily="2" charset="-122"/>
          </a:defRPr>
        </a:defPPr>
      </a:lstStyle>
    </a:lnDef>
    <a:txDef>
      <a:spPr>
        <a:noFill/>
      </a:spPr>
      <a:bodyPr wrap="square" rtlCol="0">
        <a:spAutoFit/>
      </a:bodyPr>
      <a:lstStyle>
        <a:defPPr>
          <a:defRPr lang="zh-CN" altLang="en-US" sz="1400">
            <a:solidFill>
              <a:schemeClr val="tx1"/>
            </a:solidFill>
          </a:defRPr>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16064</Words>
  <Application>WPS 演示</Application>
  <PresentationFormat>全屏显示(4:3)</PresentationFormat>
  <Paragraphs>1791</Paragraphs>
  <Slides>124</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124</vt:i4>
      </vt:variant>
    </vt:vector>
  </HeadingPairs>
  <TitlesOfParts>
    <vt:vector size="141" baseType="lpstr">
      <vt:lpstr>Arial</vt:lpstr>
      <vt:lpstr>宋体</vt:lpstr>
      <vt:lpstr>Wingdings</vt:lpstr>
      <vt:lpstr>Trebuchet MS</vt:lpstr>
      <vt:lpstr>Tahoma</vt:lpstr>
      <vt:lpstr>Wingdings</vt:lpstr>
      <vt:lpstr>微软雅黑</vt:lpstr>
      <vt:lpstr>Calibri</vt:lpstr>
      <vt:lpstr>楷体</vt:lpstr>
      <vt:lpstr>Times New Roman</vt:lpstr>
      <vt:lpstr>Comic Sans MS</vt:lpstr>
      <vt:lpstr>黑体</vt:lpstr>
      <vt:lpstr>Arial Unicode MS</vt:lpstr>
      <vt:lpstr>Arial</vt:lpstr>
      <vt:lpstr>Network</vt:lpstr>
      <vt:lpstr>Visio.Drawing.11</vt:lpstr>
      <vt:lpstr>PBrush</vt:lpstr>
      <vt:lpstr>操作系统</vt:lpstr>
      <vt:lpstr>简介</vt:lpstr>
      <vt:lpstr>操作系统课程的重要性</vt:lpstr>
      <vt:lpstr>考研专业课统考</vt:lpstr>
      <vt:lpstr>主要参考书</vt:lpstr>
      <vt:lpstr>课程内容</vt:lpstr>
      <vt:lpstr>操作系统（OS）的定义</vt:lpstr>
      <vt:lpstr>操作系统（OS）的定义</vt:lpstr>
      <vt:lpstr>OS在计算机中的地位</vt:lpstr>
      <vt:lpstr>操作系统的目标和作用</vt:lpstr>
      <vt:lpstr>OS的作用</vt:lpstr>
      <vt:lpstr>作为系统资源的管理者</vt:lpstr>
      <vt:lpstr>向上层提供方便易用的服务</vt:lpstr>
      <vt:lpstr>向上层提供方便易用的服务</vt:lpstr>
      <vt:lpstr>推动操作系统发展的主要动力</vt:lpstr>
      <vt:lpstr>操作系统的发展过程</vt:lpstr>
      <vt:lpstr>无OS</vt:lpstr>
      <vt:lpstr>无OS</vt:lpstr>
      <vt:lpstr>脱机I/O方式</vt:lpstr>
      <vt:lpstr>有OS</vt:lpstr>
      <vt:lpstr>批处理系统</vt:lpstr>
      <vt:lpstr>单道批处理系统</vt:lpstr>
      <vt:lpstr>单道批处理系统的缺点</vt:lpstr>
      <vt:lpstr>多道批处理系统</vt:lpstr>
      <vt:lpstr>多道批处理系统</vt:lpstr>
      <vt:lpstr>单道程序、多道程序工作示例</vt:lpstr>
      <vt:lpstr>多道批处理系统需要解决的问题</vt:lpstr>
      <vt:lpstr>多道批处理系统需要解决的问题</vt:lpstr>
      <vt:lpstr>分时系统引入</vt:lpstr>
      <vt:lpstr>分时系统</vt:lpstr>
      <vt:lpstr>分时系统实现中的关键问题</vt:lpstr>
      <vt:lpstr>分时系统的特征</vt:lpstr>
      <vt:lpstr>实时系统</vt:lpstr>
      <vt:lpstr>实时任务</vt:lpstr>
      <vt:lpstr>实时任务</vt:lpstr>
      <vt:lpstr>实时系统的特征</vt:lpstr>
      <vt:lpstr>三种基本操作系统的比较</vt:lpstr>
      <vt:lpstr>其他几种操作系统</vt:lpstr>
      <vt:lpstr>PowerPoint 演示文稿</vt:lpstr>
      <vt:lpstr>微机操作系统的发展</vt:lpstr>
      <vt:lpstr>CP/M操作系统界面</vt:lpstr>
      <vt:lpstr>MS-DOS界面</vt:lpstr>
      <vt:lpstr>DOS能做什么</vt:lpstr>
      <vt:lpstr>DOS能做什么</vt:lpstr>
      <vt:lpstr>Windows 95/98</vt:lpstr>
      <vt:lpstr>UNIX的诞生</vt:lpstr>
      <vt:lpstr>Dennis M. Ritchie---Unix之父</vt:lpstr>
      <vt:lpstr>Linux操作系统</vt:lpstr>
      <vt:lpstr>Linux的诞生</vt:lpstr>
      <vt:lpstr>Linux内核的发展</vt:lpstr>
      <vt:lpstr>Linux操作系统的构成</vt:lpstr>
      <vt:lpstr>1.3 操作系统的基本特性</vt:lpstr>
      <vt:lpstr>操作系统的基本特性——并发</vt:lpstr>
      <vt:lpstr>操作系统的基本特性——并发</vt:lpstr>
      <vt:lpstr>操作系统的基本特性——共享</vt:lpstr>
      <vt:lpstr>并发和共享的关系</vt:lpstr>
      <vt:lpstr>操作系统的基本特性——虚拟</vt:lpstr>
      <vt:lpstr>操作系统的基本特性——虚拟</vt:lpstr>
      <vt:lpstr>操作系统的基本特性——虚拟</vt:lpstr>
      <vt:lpstr>操作系统的基本特性——虚拟</vt:lpstr>
      <vt:lpstr>操作系统的基本特性</vt:lpstr>
      <vt:lpstr>操作系统的基本特性——异步</vt:lpstr>
      <vt:lpstr>知识回顾</vt:lpstr>
      <vt:lpstr>1.4 操作系统的主要功能</vt:lpstr>
      <vt:lpstr>处理机管理功能</vt:lpstr>
      <vt:lpstr>处理机管理功能</vt:lpstr>
      <vt:lpstr>处理机管理功能</vt:lpstr>
      <vt:lpstr>存储器管理功能</vt:lpstr>
      <vt:lpstr>存储器管理功能</vt:lpstr>
      <vt:lpstr>存储器管理功能</vt:lpstr>
      <vt:lpstr>设备器管理功能</vt:lpstr>
      <vt:lpstr>文件管理功能</vt:lpstr>
      <vt:lpstr>现代操作系统的新功能</vt:lpstr>
      <vt:lpstr>现代操作系统的新功能</vt:lpstr>
      <vt:lpstr>现代操作系统的新功能</vt:lpstr>
      <vt:lpstr>1.5 OS结构设计</vt:lpstr>
      <vt:lpstr>无结构操作系统</vt:lpstr>
      <vt:lpstr>模块化操作系统结构</vt:lpstr>
      <vt:lpstr>模块化操作系统结构</vt:lpstr>
      <vt:lpstr>分层式操作系统结构</vt:lpstr>
      <vt:lpstr>分层式操作系统结构</vt:lpstr>
      <vt:lpstr>层次的设置大致原则</vt:lpstr>
      <vt:lpstr>分层结构的特点</vt:lpstr>
      <vt:lpstr>程序是如何运行的？</vt:lpstr>
      <vt:lpstr>程序是如何运行的？</vt:lpstr>
      <vt:lpstr>特权指令 v.s. 非特权指令</vt:lpstr>
      <vt:lpstr>内核态（核心态、管态） v.s. 用户态（目态）</vt:lpstr>
      <vt:lpstr>内核态、用户态的切换</vt:lpstr>
      <vt:lpstr>内核态、用户态 的切换</vt:lpstr>
      <vt:lpstr>PowerPoint 演示文稿</vt:lpstr>
      <vt:lpstr>操作系统体系结构</vt:lpstr>
      <vt:lpstr>操作系统的内核</vt:lpstr>
      <vt:lpstr>操作系统的内核</vt:lpstr>
      <vt:lpstr>大内核 v.s. 微内核</vt:lpstr>
      <vt:lpstr>微内核的OS结构</vt:lpstr>
      <vt:lpstr>客户/服务器模式</vt:lpstr>
      <vt:lpstr>客户/服务器模式</vt:lpstr>
      <vt:lpstr>微内核的基本功能</vt:lpstr>
      <vt:lpstr>微内核OS的优/缺点</vt:lpstr>
      <vt:lpstr>补充-linux内核结构</vt:lpstr>
      <vt:lpstr>操作系统内核</vt:lpstr>
      <vt:lpstr>操作系统体系结构</vt:lpstr>
      <vt:lpstr>补充-中断和异常</vt:lpstr>
      <vt:lpstr>中断的作用</vt:lpstr>
      <vt:lpstr>中断的类型</vt:lpstr>
      <vt:lpstr>内中断-异常</vt:lpstr>
      <vt:lpstr>内中断-异常</vt:lpstr>
      <vt:lpstr>外中断</vt:lpstr>
      <vt:lpstr>中断的分类</vt:lpstr>
      <vt:lpstr>中断机制的基本原理</vt:lpstr>
      <vt:lpstr>知识回顾</vt:lpstr>
      <vt:lpstr>补充-OS接口</vt:lpstr>
      <vt:lpstr>联机用户接口</vt:lpstr>
      <vt:lpstr>脱机用户接口</vt:lpstr>
      <vt:lpstr>程序接口——系统调用</vt:lpstr>
      <vt:lpstr>系统调用与库函数的区别</vt:lpstr>
      <vt:lpstr>小例子：为什么系统调用是必须的？</vt:lpstr>
      <vt:lpstr>什么功能要用到系统调用？</vt:lpstr>
      <vt:lpstr>系统调用的过程</vt:lpstr>
      <vt:lpstr>系统调用的过程</vt:lpstr>
      <vt:lpstr>系统调用的过程</vt:lpstr>
      <vt:lpstr>知识回顾</vt:lpstr>
      <vt:lpstr>本章总结</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qcchen</cp:lastModifiedBy>
  <cp:revision>1960</cp:revision>
  <dcterms:created xsi:type="dcterms:W3CDTF">2021-05-20T02:16:00Z</dcterms:created>
  <dcterms:modified xsi:type="dcterms:W3CDTF">2021-11-20T09:51:03Z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D252F972D8494B27A3C8394940B72A50</vt:lpwstr>
  </property>
  <property fmtid="{D5CDD505-2E9C-101B-9397-08002B2CF9AE}" pid="4" name="KSOProductBuildVer">
    <vt:lpwstr>2052-11.1.0.11045</vt:lpwstr>
  </property>
</Properties>
</file>